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34"/>
  </p:notesMasterIdLst>
  <p:handoutMasterIdLst>
    <p:handoutMasterId r:id="rId35"/>
  </p:handoutMasterIdLst>
  <p:sldIdLst>
    <p:sldId id="264" r:id="rId2"/>
    <p:sldId id="261" r:id="rId3"/>
    <p:sldId id="277" r:id="rId4"/>
    <p:sldId id="262" r:id="rId5"/>
    <p:sldId id="276" r:id="rId6"/>
    <p:sldId id="265" r:id="rId7"/>
    <p:sldId id="278" r:id="rId8"/>
    <p:sldId id="266" r:id="rId9"/>
    <p:sldId id="279" r:id="rId10"/>
    <p:sldId id="267" r:id="rId11"/>
    <p:sldId id="280" r:id="rId12"/>
    <p:sldId id="268" r:id="rId13"/>
    <p:sldId id="285" r:id="rId14"/>
    <p:sldId id="286" r:id="rId15"/>
    <p:sldId id="281" r:id="rId16"/>
    <p:sldId id="287" r:id="rId17"/>
    <p:sldId id="288" r:id="rId18"/>
    <p:sldId id="289" r:id="rId19"/>
    <p:sldId id="290" r:id="rId20"/>
    <p:sldId id="291" r:id="rId21"/>
    <p:sldId id="292" r:id="rId22"/>
    <p:sldId id="293" r:id="rId23"/>
    <p:sldId id="294" r:id="rId24"/>
    <p:sldId id="295" r:id="rId25"/>
    <p:sldId id="275" r:id="rId26"/>
    <p:sldId id="272" r:id="rId27"/>
    <p:sldId id="284" r:id="rId28"/>
    <p:sldId id="273" r:id="rId29"/>
    <p:sldId id="274" r:id="rId30"/>
    <p:sldId id="297" r:id="rId31"/>
    <p:sldId id="298" r:id="rId32"/>
    <p:sldId id="271"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ksha Gala" initials="RG" lastIdx="4" clrIdx="0">
    <p:extLst>
      <p:ext uri="{19B8F6BF-5375-455C-9EA6-DF929625EA0E}">
        <p15:presenceInfo xmlns:p15="http://schemas.microsoft.com/office/powerpoint/2012/main" userId="Raksha Ga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29"/>
    <p:restoredTop sz="90353" autoAdjust="0"/>
  </p:normalViewPr>
  <p:slideViewPr>
    <p:cSldViewPr snapToGrid="0" snapToObjects="1">
      <p:cViewPr varScale="1">
        <p:scale>
          <a:sx n="77" d="100"/>
          <a:sy n="77" d="100"/>
        </p:scale>
        <p:origin x="1728" y="67"/>
      </p:cViewPr>
      <p:guideLst/>
    </p:cSldViewPr>
  </p:slideViewPr>
  <p:notesTextViewPr>
    <p:cViewPr>
      <p:scale>
        <a:sx n="1" d="1"/>
        <a:sy n="1" d="1"/>
      </p:scale>
      <p:origin x="0" y="0"/>
    </p:cViewPr>
  </p:notesTextViewPr>
  <p:notesViewPr>
    <p:cSldViewPr snapToGrid="0" snapToObjects="1">
      <p:cViewPr varScale="1">
        <p:scale>
          <a:sx n="123" d="100"/>
          <a:sy n="123" d="100"/>
        </p:scale>
        <p:origin x="37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DB3BDB-22B8-F94D-84BF-B672428C8C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75F3899-A221-4440-AD71-5557216DB50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C6464A-9523-1B48-8870-5966DE493656}" type="datetimeFigureOut">
              <a:rPr lang="en-US" smtClean="0"/>
              <a:t>11/27/2020</a:t>
            </a:fld>
            <a:endParaRPr lang="en-US"/>
          </a:p>
        </p:txBody>
      </p:sp>
      <p:sp>
        <p:nvSpPr>
          <p:cNvPr id="4" name="Footer Placeholder 3">
            <a:extLst>
              <a:ext uri="{FF2B5EF4-FFF2-40B4-BE49-F238E27FC236}">
                <a16:creationId xmlns:a16="http://schemas.microsoft.com/office/drawing/2014/main" id="{229B7174-5955-7542-B5C6-3DABBF3177E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E9A8620-7EED-D64F-AB37-DD4E9D51C0E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270359-A610-AE47-9DCD-6CB47C2FD589}" type="slidenum">
              <a:rPr lang="en-US" smtClean="0"/>
              <a:t>‹#›</a:t>
            </a:fld>
            <a:endParaRPr lang="en-US"/>
          </a:p>
        </p:txBody>
      </p:sp>
    </p:spTree>
    <p:extLst>
      <p:ext uri="{BB962C8B-B14F-4D97-AF65-F5344CB8AC3E}">
        <p14:creationId xmlns:p14="http://schemas.microsoft.com/office/powerpoint/2010/main" val="19989870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0AA020-03A2-4FAA-A1D2-0BABEDDD221B}" type="datetimeFigureOut">
              <a:rPr lang="en-US" smtClean="0"/>
              <a:t>11/27/2020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87EE05-6ECF-4D9B-8D2F-79860A074CC5}" type="slidenum">
              <a:rPr lang="en-US" smtClean="0"/>
              <a:t>‹#›</a:t>
            </a:fld>
            <a:endParaRPr lang="en-US"/>
          </a:p>
        </p:txBody>
      </p:sp>
    </p:spTree>
    <p:extLst>
      <p:ext uri="{BB962C8B-B14F-4D97-AF65-F5344CB8AC3E}">
        <p14:creationId xmlns:p14="http://schemas.microsoft.com/office/powerpoint/2010/main" val="229247936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87EE05-6ECF-4D9B-8D2F-79860A074CC5}" type="slidenum">
              <a:rPr lang="en-US" smtClean="0"/>
              <a:t>26</a:t>
            </a:fld>
            <a:endParaRPr lang="en-US"/>
          </a:p>
        </p:txBody>
      </p:sp>
    </p:spTree>
    <p:extLst>
      <p:ext uri="{BB962C8B-B14F-4D97-AF65-F5344CB8AC3E}">
        <p14:creationId xmlns:p14="http://schemas.microsoft.com/office/powerpoint/2010/main" val="24664151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664969"/>
            <a:ext cx="7772400" cy="1466291"/>
          </a:xfrm>
        </p:spPr>
        <p:txBody>
          <a:bodyPr anchor="t" anchorCtr="0"/>
          <a:lstStyle>
            <a:lvl1pPr algn="ctr">
              <a:defRPr sz="6000" b="1" i="0" cap="none" baseline="0">
                <a:solidFill>
                  <a:schemeClr val="bg1"/>
                </a:solidFill>
                <a:latin typeface="Tahoma" panose="020B0604030504040204" pitchFamily="34" charset="0"/>
              </a:defRPr>
            </a:lvl1pPr>
          </a:lstStyle>
          <a:p>
            <a:r>
              <a:rPr lang="en-US" dirty="0"/>
              <a:t>Presentation Title</a:t>
            </a:r>
          </a:p>
        </p:txBody>
      </p:sp>
      <p:sp>
        <p:nvSpPr>
          <p:cNvPr id="3" name="Subtitle 2"/>
          <p:cNvSpPr>
            <a:spLocks noGrp="1"/>
          </p:cNvSpPr>
          <p:nvPr>
            <p:ph type="subTitle" idx="1" hasCustomPrompt="1"/>
          </p:nvPr>
        </p:nvSpPr>
        <p:spPr>
          <a:xfrm>
            <a:off x="1143000" y="2152971"/>
            <a:ext cx="6858000" cy="828294"/>
          </a:xfrm>
        </p:spPr>
        <p:txBody>
          <a:bodyPr/>
          <a:lstStyle>
            <a:lvl1pPr marL="0" indent="0" algn="ctr">
              <a:buNone/>
              <a:defRPr sz="3200" cap="all"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p>
        </p:txBody>
      </p:sp>
      <p:grpSp>
        <p:nvGrpSpPr>
          <p:cNvPr id="14" name="Group 13">
            <a:extLst>
              <a:ext uri="{FF2B5EF4-FFF2-40B4-BE49-F238E27FC236}">
                <a16:creationId xmlns:a16="http://schemas.microsoft.com/office/drawing/2014/main" id="{7723A08E-5580-974A-9F20-13A6DCBBB8B2}"/>
              </a:ext>
            </a:extLst>
          </p:cNvPr>
          <p:cNvGrpSpPr/>
          <p:nvPr userDrawn="1"/>
        </p:nvGrpSpPr>
        <p:grpSpPr>
          <a:xfrm>
            <a:off x="3935433" y="4652315"/>
            <a:ext cx="1280511" cy="1397714"/>
            <a:chOff x="2751337" y="1414797"/>
            <a:chExt cx="1865562" cy="2036314"/>
          </a:xfrm>
        </p:grpSpPr>
        <p:sp>
          <p:nvSpPr>
            <p:cNvPr id="9" name="Rectangle 8">
              <a:extLst>
                <a:ext uri="{FF2B5EF4-FFF2-40B4-BE49-F238E27FC236}">
                  <a16:creationId xmlns:a16="http://schemas.microsoft.com/office/drawing/2014/main" id="{761A4E3E-3863-6443-A774-1878C228FB09}"/>
                </a:ext>
              </a:extLst>
            </p:cNvPr>
            <p:cNvSpPr/>
            <p:nvPr userDrawn="1"/>
          </p:nvSpPr>
          <p:spPr>
            <a:xfrm>
              <a:off x="2751337" y="1414797"/>
              <a:ext cx="1865562" cy="20363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8" name="Picture 7">
              <a:extLst>
                <a:ext uri="{FF2B5EF4-FFF2-40B4-BE49-F238E27FC236}">
                  <a16:creationId xmlns:a16="http://schemas.microsoft.com/office/drawing/2014/main" id="{6B058983-82B9-E54D-AEC7-441D8B758C5E}"/>
                </a:ext>
              </a:extLst>
            </p:cNvPr>
            <p:cNvPicPr>
              <a:picLocks noChangeAspect="1"/>
            </p:cNvPicPr>
            <p:nvPr userDrawn="1"/>
          </p:nvPicPr>
          <p:blipFill>
            <a:blip r:embed="rId3"/>
            <a:stretch>
              <a:fillRect/>
            </a:stretch>
          </p:blipFill>
          <p:spPr>
            <a:xfrm>
              <a:off x="3009900" y="1676401"/>
              <a:ext cx="1341129" cy="1504682"/>
            </a:xfrm>
            <a:prstGeom prst="rect">
              <a:avLst/>
            </a:prstGeom>
          </p:spPr>
        </p:pic>
      </p:grpSp>
      <p:pic>
        <p:nvPicPr>
          <p:cNvPr id="17" name="Picture 16">
            <a:extLst>
              <a:ext uri="{FF2B5EF4-FFF2-40B4-BE49-F238E27FC236}">
                <a16:creationId xmlns:a16="http://schemas.microsoft.com/office/drawing/2014/main" id="{DE2E2459-DAC3-8641-AC87-20628A2AEF2A}"/>
              </a:ext>
            </a:extLst>
          </p:cNvPr>
          <p:cNvPicPr>
            <a:picLocks noChangeAspect="1"/>
          </p:cNvPicPr>
          <p:nvPr userDrawn="1"/>
        </p:nvPicPr>
        <p:blipFill>
          <a:blip r:embed="rId4"/>
          <a:stretch>
            <a:fillRect/>
          </a:stretch>
        </p:blipFill>
        <p:spPr>
          <a:xfrm>
            <a:off x="2496657" y="6155539"/>
            <a:ext cx="4136835" cy="590976"/>
          </a:xfrm>
          <a:prstGeom prst="rect">
            <a:avLst/>
          </a:prstGeom>
        </p:spPr>
      </p:pic>
      <p:sp>
        <p:nvSpPr>
          <p:cNvPr id="5" name="Text Placeholder 4">
            <a:extLst>
              <a:ext uri="{FF2B5EF4-FFF2-40B4-BE49-F238E27FC236}">
                <a16:creationId xmlns:a16="http://schemas.microsoft.com/office/drawing/2014/main" id="{EAB5B5FA-38C5-9149-9DA4-F4028C9667AB}"/>
              </a:ext>
            </a:extLst>
          </p:cNvPr>
          <p:cNvSpPr>
            <a:spLocks noGrp="1"/>
          </p:cNvSpPr>
          <p:nvPr>
            <p:ph type="body" sz="quarter" idx="10" hasCustomPrompt="1"/>
          </p:nvPr>
        </p:nvSpPr>
        <p:spPr>
          <a:xfrm>
            <a:off x="2227482" y="3009500"/>
            <a:ext cx="4675187" cy="334963"/>
          </a:xfrm>
        </p:spPr>
        <p:txBody>
          <a:bodyPr>
            <a:noAutofit/>
          </a:bodyPr>
          <a:lstStyle>
            <a:lvl1pPr marL="0" indent="0" algn="ctr">
              <a:buNone/>
              <a:defRPr sz="20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Name of Presenter and Title</a:t>
            </a:r>
          </a:p>
        </p:txBody>
      </p:sp>
      <p:sp>
        <p:nvSpPr>
          <p:cNvPr id="13" name="Text Placeholder 4">
            <a:extLst>
              <a:ext uri="{FF2B5EF4-FFF2-40B4-BE49-F238E27FC236}">
                <a16:creationId xmlns:a16="http://schemas.microsoft.com/office/drawing/2014/main" id="{932339FA-DA32-A74D-BF3D-0857B2EA0233}"/>
              </a:ext>
            </a:extLst>
          </p:cNvPr>
          <p:cNvSpPr>
            <a:spLocks noGrp="1"/>
          </p:cNvSpPr>
          <p:nvPr>
            <p:ph type="body" sz="quarter" idx="11" hasCustomPrompt="1"/>
          </p:nvPr>
        </p:nvSpPr>
        <p:spPr>
          <a:xfrm>
            <a:off x="685800" y="3470501"/>
            <a:ext cx="3713203" cy="652749"/>
          </a:xfrm>
        </p:spPr>
        <p:txBody>
          <a:bodyPr anchor="ctr">
            <a:normAutofit/>
          </a:bodyPr>
          <a:lstStyle>
            <a:lvl1pPr marL="0" indent="0" algn="r">
              <a:buNone/>
              <a:defRPr sz="18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College Name</a:t>
            </a:r>
          </a:p>
        </p:txBody>
      </p:sp>
      <p:sp>
        <p:nvSpPr>
          <p:cNvPr id="15" name="Text Placeholder 4">
            <a:extLst>
              <a:ext uri="{FF2B5EF4-FFF2-40B4-BE49-F238E27FC236}">
                <a16:creationId xmlns:a16="http://schemas.microsoft.com/office/drawing/2014/main" id="{4C4E1DC7-B849-7A47-B34C-CA67D6F4605F}"/>
              </a:ext>
            </a:extLst>
          </p:cNvPr>
          <p:cNvSpPr>
            <a:spLocks noGrp="1"/>
          </p:cNvSpPr>
          <p:nvPr>
            <p:ph type="body" sz="quarter" idx="12" hasCustomPrompt="1"/>
          </p:nvPr>
        </p:nvSpPr>
        <p:spPr>
          <a:xfrm>
            <a:off x="4731145" y="3470501"/>
            <a:ext cx="3713203" cy="652749"/>
          </a:xfrm>
        </p:spPr>
        <p:txBody>
          <a:bodyPr anchor="ctr">
            <a:normAutofit/>
          </a:bodyPr>
          <a:lstStyle>
            <a:lvl1pPr marL="0" indent="0" algn="l">
              <a:buNone/>
              <a:defRPr sz="18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Department or program</a:t>
            </a:r>
          </a:p>
        </p:txBody>
      </p:sp>
      <p:cxnSp>
        <p:nvCxnSpPr>
          <p:cNvPr id="19" name="Straight Connector 18">
            <a:extLst>
              <a:ext uri="{FF2B5EF4-FFF2-40B4-BE49-F238E27FC236}">
                <a16:creationId xmlns:a16="http://schemas.microsoft.com/office/drawing/2014/main" id="{5179D0B7-8287-5C4F-BABF-8970B3680353}"/>
              </a:ext>
            </a:extLst>
          </p:cNvPr>
          <p:cNvCxnSpPr/>
          <p:nvPr userDrawn="1"/>
        </p:nvCxnSpPr>
        <p:spPr>
          <a:xfrm>
            <a:off x="4567604" y="3444125"/>
            <a:ext cx="0" cy="705845"/>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727346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52525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83474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62731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55733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270292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2BB596-5451-4E43-A774-80A751BE58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9DB06050-AE7F-E242-97DC-DE3BC4D88F8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5807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12DA42E-E29E-8442-94C1-AC54D70DD518}"/>
              </a:ext>
            </a:extLst>
          </p:cNvPr>
          <p:cNvSpPr>
            <a:spLocks noGrp="1"/>
          </p:cNvSpPr>
          <p:nvPr>
            <p:ph type="body" sz="quarter" idx="10" hasCustomPrompt="1"/>
          </p:nvPr>
        </p:nvSpPr>
        <p:spPr>
          <a:xfrm>
            <a:off x="615413" y="2107018"/>
            <a:ext cx="7887058" cy="480131"/>
          </a:xfrm>
        </p:spPr>
        <p:txBody>
          <a:bodyPr>
            <a:spAutoFit/>
          </a:bodyPr>
          <a:lstStyle>
            <a:lvl1pPr marL="0" indent="0">
              <a:buNone/>
              <a:defRPr/>
            </a:lvl1pPr>
          </a:lstStyle>
          <a:p>
            <a:pPr lvl="0"/>
            <a:r>
              <a:rPr lang="en-US" dirty="0"/>
              <a:t>Name</a:t>
            </a:r>
          </a:p>
        </p:txBody>
      </p:sp>
      <p:sp>
        <p:nvSpPr>
          <p:cNvPr id="13" name="Text Placeholder 9">
            <a:extLst>
              <a:ext uri="{FF2B5EF4-FFF2-40B4-BE49-F238E27FC236}">
                <a16:creationId xmlns:a16="http://schemas.microsoft.com/office/drawing/2014/main" id="{62B999D7-A76D-B741-B745-30280A6B16D7}"/>
              </a:ext>
            </a:extLst>
          </p:cNvPr>
          <p:cNvSpPr>
            <a:spLocks noGrp="1"/>
          </p:cNvSpPr>
          <p:nvPr>
            <p:ph type="body" sz="quarter" idx="11" hasCustomPrompt="1"/>
          </p:nvPr>
        </p:nvSpPr>
        <p:spPr>
          <a:xfrm>
            <a:off x="615413" y="2604237"/>
            <a:ext cx="7887058" cy="480131"/>
          </a:xfrm>
        </p:spPr>
        <p:txBody>
          <a:bodyPr>
            <a:spAutoFit/>
          </a:bodyPr>
          <a:lstStyle>
            <a:lvl1pPr marL="0" indent="0">
              <a:buNone/>
              <a:defRPr/>
            </a:lvl1pPr>
          </a:lstStyle>
          <a:p>
            <a:pPr lvl="0"/>
            <a:r>
              <a:rPr lang="en-US" dirty="0"/>
              <a:t>College</a:t>
            </a:r>
          </a:p>
        </p:txBody>
      </p:sp>
      <p:sp>
        <p:nvSpPr>
          <p:cNvPr id="14" name="Text Placeholder 9">
            <a:extLst>
              <a:ext uri="{FF2B5EF4-FFF2-40B4-BE49-F238E27FC236}">
                <a16:creationId xmlns:a16="http://schemas.microsoft.com/office/drawing/2014/main" id="{5CA1FD1C-6FE7-DD48-9178-AFF6A8C55535}"/>
              </a:ext>
            </a:extLst>
          </p:cNvPr>
          <p:cNvSpPr>
            <a:spLocks noGrp="1"/>
          </p:cNvSpPr>
          <p:nvPr>
            <p:ph type="body" sz="quarter" idx="12" hasCustomPrompt="1"/>
          </p:nvPr>
        </p:nvSpPr>
        <p:spPr>
          <a:xfrm>
            <a:off x="615413" y="3101456"/>
            <a:ext cx="7887058" cy="480131"/>
          </a:xfrm>
        </p:spPr>
        <p:txBody>
          <a:bodyPr>
            <a:spAutoFit/>
          </a:bodyPr>
          <a:lstStyle>
            <a:lvl1pPr marL="0" indent="0">
              <a:buNone/>
              <a:defRPr/>
            </a:lvl1pPr>
          </a:lstStyle>
          <a:p>
            <a:pPr lvl="0"/>
            <a:r>
              <a:rPr lang="en-US" dirty="0"/>
              <a:t>Department or Program Name</a:t>
            </a:r>
          </a:p>
        </p:txBody>
      </p:sp>
      <p:sp>
        <p:nvSpPr>
          <p:cNvPr id="15" name="Text Placeholder 9">
            <a:extLst>
              <a:ext uri="{FF2B5EF4-FFF2-40B4-BE49-F238E27FC236}">
                <a16:creationId xmlns:a16="http://schemas.microsoft.com/office/drawing/2014/main" id="{56EF9B5F-920F-8E4F-872D-C4D4C2C60FF5}"/>
              </a:ext>
            </a:extLst>
          </p:cNvPr>
          <p:cNvSpPr>
            <a:spLocks noGrp="1"/>
          </p:cNvSpPr>
          <p:nvPr>
            <p:ph type="body" sz="quarter" idx="13" hasCustomPrompt="1"/>
          </p:nvPr>
        </p:nvSpPr>
        <p:spPr>
          <a:xfrm>
            <a:off x="615413" y="3598675"/>
            <a:ext cx="7887058" cy="480131"/>
          </a:xfrm>
        </p:spPr>
        <p:txBody>
          <a:bodyPr>
            <a:spAutoFit/>
          </a:bodyPr>
          <a:lstStyle>
            <a:lvl1pPr marL="0" indent="0">
              <a:buNone/>
              <a:defRPr/>
            </a:lvl1pPr>
          </a:lstStyle>
          <a:p>
            <a:pPr lvl="0"/>
            <a:r>
              <a:rPr lang="en-US" dirty="0"/>
              <a:t>Website</a:t>
            </a:r>
          </a:p>
        </p:txBody>
      </p:sp>
      <p:sp>
        <p:nvSpPr>
          <p:cNvPr id="16" name="Text Placeholder 9">
            <a:extLst>
              <a:ext uri="{FF2B5EF4-FFF2-40B4-BE49-F238E27FC236}">
                <a16:creationId xmlns:a16="http://schemas.microsoft.com/office/drawing/2014/main" id="{B0EB2389-F780-2D4A-B2A3-2E10B3549B02}"/>
              </a:ext>
            </a:extLst>
          </p:cNvPr>
          <p:cNvSpPr>
            <a:spLocks noGrp="1"/>
          </p:cNvSpPr>
          <p:nvPr>
            <p:ph type="body" sz="quarter" idx="14" hasCustomPrompt="1"/>
          </p:nvPr>
        </p:nvSpPr>
        <p:spPr>
          <a:xfrm>
            <a:off x="615413" y="4095894"/>
            <a:ext cx="7887058" cy="480131"/>
          </a:xfrm>
        </p:spPr>
        <p:txBody>
          <a:bodyPr>
            <a:spAutoFit/>
          </a:bodyPr>
          <a:lstStyle>
            <a:lvl1pPr marL="0" indent="0">
              <a:buNone/>
              <a:defRPr/>
            </a:lvl1pPr>
          </a:lstStyle>
          <a:p>
            <a:pPr lvl="0"/>
            <a:r>
              <a:rPr lang="en-US" dirty="0"/>
              <a:t>Phone Number</a:t>
            </a:r>
          </a:p>
        </p:txBody>
      </p:sp>
      <p:sp>
        <p:nvSpPr>
          <p:cNvPr id="18" name="Text Placeholder 9">
            <a:extLst>
              <a:ext uri="{FF2B5EF4-FFF2-40B4-BE49-F238E27FC236}">
                <a16:creationId xmlns:a16="http://schemas.microsoft.com/office/drawing/2014/main" id="{85444114-988B-6D44-B79C-537507DF2B60}"/>
              </a:ext>
            </a:extLst>
          </p:cNvPr>
          <p:cNvSpPr>
            <a:spLocks noGrp="1"/>
          </p:cNvSpPr>
          <p:nvPr>
            <p:ph type="body" sz="quarter" idx="15" hasCustomPrompt="1"/>
          </p:nvPr>
        </p:nvSpPr>
        <p:spPr>
          <a:xfrm>
            <a:off x="615413" y="4593115"/>
            <a:ext cx="7887058" cy="480131"/>
          </a:xfrm>
        </p:spPr>
        <p:txBody>
          <a:bodyPr>
            <a:spAutoFit/>
          </a:bodyPr>
          <a:lstStyle>
            <a:lvl1pPr marL="0" indent="0">
              <a:buNone/>
              <a:defRPr/>
            </a:lvl1pPr>
          </a:lstStyle>
          <a:p>
            <a:pPr lvl="0"/>
            <a:r>
              <a:rPr lang="en-US" dirty="0"/>
              <a:t>Email</a:t>
            </a:r>
          </a:p>
        </p:txBody>
      </p:sp>
      <p:sp>
        <p:nvSpPr>
          <p:cNvPr id="19" name="TextBox 18">
            <a:extLst>
              <a:ext uri="{FF2B5EF4-FFF2-40B4-BE49-F238E27FC236}">
                <a16:creationId xmlns:a16="http://schemas.microsoft.com/office/drawing/2014/main" id="{F1ED535D-CF14-414F-994D-2D6881DC565E}"/>
              </a:ext>
            </a:extLst>
          </p:cNvPr>
          <p:cNvSpPr txBox="1"/>
          <p:nvPr userDrawn="1"/>
        </p:nvSpPr>
        <p:spPr>
          <a:xfrm>
            <a:off x="615413" y="978794"/>
            <a:ext cx="6081601" cy="707886"/>
          </a:xfrm>
          <a:prstGeom prst="rect">
            <a:avLst/>
          </a:prstGeom>
          <a:noFill/>
        </p:spPr>
        <p:txBody>
          <a:bodyPr wrap="square" rtlCol="0">
            <a:spAutoFit/>
          </a:bodyPr>
          <a:lstStyle/>
          <a:p>
            <a:r>
              <a:rPr lang="en-US" sz="4000" b="1" dirty="0">
                <a:solidFill>
                  <a:schemeClr val="tx2"/>
                </a:solidFill>
                <a:latin typeface="Tahoma" panose="020B0604030504040204" pitchFamily="34" charset="0"/>
                <a:ea typeface="Tahoma" panose="020B0604030504040204" pitchFamily="34" charset="0"/>
                <a:cs typeface="Tahoma" panose="020B0604030504040204" pitchFamily="34" charset="0"/>
              </a:rPr>
              <a:t>Contact Information</a:t>
            </a:r>
          </a:p>
        </p:txBody>
      </p:sp>
    </p:spTree>
    <p:extLst>
      <p:ext uri="{BB962C8B-B14F-4D97-AF65-F5344CB8AC3E}">
        <p14:creationId xmlns:p14="http://schemas.microsoft.com/office/powerpoint/2010/main" val="2208517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vider Slide">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661765"/>
            <a:ext cx="7772400" cy="1466291"/>
          </a:xfrm>
        </p:spPr>
        <p:txBody>
          <a:bodyPr anchor="t" anchorCtr="0"/>
          <a:lstStyle>
            <a:lvl1pPr algn="ctr">
              <a:defRPr sz="6000" b="1" i="0" cap="none" baseline="0">
                <a:solidFill>
                  <a:schemeClr val="bg1"/>
                </a:solidFill>
                <a:latin typeface="Tahoma" panose="020B0604030504040204" pitchFamily="34" charset="0"/>
              </a:defRPr>
            </a:lvl1pPr>
          </a:lstStyle>
          <a:p>
            <a:r>
              <a:rPr lang="en-US" dirty="0"/>
              <a:t>Divider Slide</a:t>
            </a:r>
          </a:p>
        </p:txBody>
      </p:sp>
      <p:sp>
        <p:nvSpPr>
          <p:cNvPr id="3" name="Subtitle 2"/>
          <p:cNvSpPr>
            <a:spLocks noGrp="1"/>
          </p:cNvSpPr>
          <p:nvPr>
            <p:ph type="subTitle" idx="1" hasCustomPrompt="1"/>
          </p:nvPr>
        </p:nvSpPr>
        <p:spPr>
          <a:xfrm>
            <a:off x="1143000" y="3149767"/>
            <a:ext cx="6858000" cy="828294"/>
          </a:xfrm>
        </p:spPr>
        <p:txBody>
          <a:bodyPr/>
          <a:lstStyle>
            <a:lvl1pPr marL="0" indent="0" algn="ctr">
              <a:buNone/>
              <a:defRPr sz="3200" cap="all"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spTree>
    <p:extLst>
      <p:ext uri="{BB962C8B-B14F-4D97-AF65-F5344CB8AC3E}">
        <p14:creationId xmlns:p14="http://schemas.microsoft.com/office/powerpoint/2010/main" val="4014668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2">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5BBC21DA-BB37-9447-AE99-A5671996BECD}"/>
              </a:ext>
            </a:extLst>
          </p:cNvPr>
          <p:cNvSpPr>
            <a:spLocks noGrp="1"/>
          </p:cNvSpPr>
          <p:nvPr>
            <p:ph type="pic" sz="quarter" idx="13"/>
          </p:nvPr>
        </p:nvSpPr>
        <p:spPr>
          <a:xfrm>
            <a:off x="0" y="0"/>
            <a:ext cx="3293390" cy="6858000"/>
          </a:xfrm>
        </p:spPr>
        <p:txBody>
          <a:bodyPr/>
          <a:lstStyle/>
          <a:p>
            <a:endParaRPr lang="en-US" dirty="0"/>
          </a:p>
        </p:txBody>
      </p:sp>
      <p:sp>
        <p:nvSpPr>
          <p:cNvPr id="16" name="Rectangle 15">
            <a:extLst>
              <a:ext uri="{FF2B5EF4-FFF2-40B4-BE49-F238E27FC236}">
                <a16:creationId xmlns:a16="http://schemas.microsoft.com/office/drawing/2014/main" id="{21CD90CA-AF2E-8449-8E84-D6C56326C15A}"/>
              </a:ext>
            </a:extLst>
          </p:cNvPr>
          <p:cNvSpPr/>
          <p:nvPr userDrawn="1"/>
        </p:nvSpPr>
        <p:spPr>
          <a:xfrm>
            <a:off x="3293390" y="0"/>
            <a:ext cx="585061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1D5B3CF-5810-EF40-8451-52B286E53328}"/>
              </a:ext>
            </a:extLst>
          </p:cNvPr>
          <p:cNvSpPr/>
          <p:nvPr userDrawn="1"/>
        </p:nvSpPr>
        <p:spPr>
          <a:xfrm>
            <a:off x="3180194" y="0"/>
            <a:ext cx="3321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F3EFAC79-FBE2-DF48-8813-6E47C2638C11}"/>
              </a:ext>
            </a:extLst>
          </p:cNvPr>
          <p:cNvSpPr>
            <a:spLocks noGrp="1"/>
          </p:cNvSpPr>
          <p:nvPr>
            <p:ph type="ctrTitle" hasCustomPrompt="1"/>
          </p:nvPr>
        </p:nvSpPr>
        <p:spPr>
          <a:xfrm>
            <a:off x="3909547" y="510441"/>
            <a:ext cx="5025224" cy="1080247"/>
          </a:xfrm>
        </p:spPr>
        <p:txBody>
          <a:bodyPr anchor="t" anchorCtr="0">
            <a:noAutofit/>
          </a:bodyPr>
          <a:lstStyle>
            <a:lvl1pPr algn="ctr">
              <a:defRPr sz="4000" b="1" i="0" cap="none" baseline="0">
                <a:solidFill>
                  <a:schemeClr val="bg1"/>
                </a:solidFill>
                <a:latin typeface="Tahoma" panose="020B0604030504040204" pitchFamily="34" charset="0"/>
              </a:defRPr>
            </a:lvl1pPr>
          </a:lstStyle>
          <a:p>
            <a:r>
              <a:rPr lang="en-US" dirty="0"/>
              <a:t>Presentation Title</a:t>
            </a:r>
          </a:p>
        </p:txBody>
      </p:sp>
      <p:sp>
        <p:nvSpPr>
          <p:cNvPr id="12" name="Subtitle 2">
            <a:extLst>
              <a:ext uri="{FF2B5EF4-FFF2-40B4-BE49-F238E27FC236}">
                <a16:creationId xmlns:a16="http://schemas.microsoft.com/office/drawing/2014/main" id="{5183B407-5E80-E943-A014-BDCB3E4C4FAC}"/>
              </a:ext>
            </a:extLst>
          </p:cNvPr>
          <p:cNvSpPr>
            <a:spLocks noGrp="1"/>
          </p:cNvSpPr>
          <p:nvPr>
            <p:ph type="subTitle" idx="1" hasCustomPrompt="1"/>
          </p:nvPr>
        </p:nvSpPr>
        <p:spPr>
          <a:xfrm>
            <a:off x="4405586" y="1598800"/>
            <a:ext cx="4135996" cy="828294"/>
          </a:xfrm>
        </p:spPr>
        <p:txBody>
          <a:bodyPr/>
          <a:lstStyle>
            <a:lvl1pPr marL="0" indent="0" algn="ctr">
              <a:buNone/>
              <a:defRPr sz="3200" cap="all"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p>
        </p:txBody>
      </p:sp>
      <p:sp>
        <p:nvSpPr>
          <p:cNvPr id="13" name="Text Placeholder 4">
            <a:extLst>
              <a:ext uri="{FF2B5EF4-FFF2-40B4-BE49-F238E27FC236}">
                <a16:creationId xmlns:a16="http://schemas.microsoft.com/office/drawing/2014/main" id="{0FF14268-F6DF-AE49-B746-8341CDE32594}"/>
              </a:ext>
            </a:extLst>
          </p:cNvPr>
          <p:cNvSpPr>
            <a:spLocks noGrp="1"/>
          </p:cNvSpPr>
          <p:nvPr>
            <p:ph type="body" sz="quarter" idx="10" hasCustomPrompt="1"/>
          </p:nvPr>
        </p:nvSpPr>
        <p:spPr>
          <a:xfrm>
            <a:off x="4567131" y="2494695"/>
            <a:ext cx="3812907" cy="334963"/>
          </a:xfrm>
        </p:spPr>
        <p:txBody>
          <a:bodyPr>
            <a:normAutofit/>
          </a:bodyPr>
          <a:lstStyle>
            <a:lvl1pPr marL="0" indent="0" algn="ctr">
              <a:buNone/>
              <a:defRPr sz="20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Name of Presenter and Title</a:t>
            </a:r>
          </a:p>
        </p:txBody>
      </p:sp>
      <p:sp>
        <p:nvSpPr>
          <p:cNvPr id="14" name="Text Placeholder 4">
            <a:extLst>
              <a:ext uri="{FF2B5EF4-FFF2-40B4-BE49-F238E27FC236}">
                <a16:creationId xmlns:a16="http://schemas.microsoft.com/office/drawing/2014/main" id="{9C5AD891-4FCC-0446-93A5-2DB1541B0499}"/>
              </a:ext>
            </a:extLst>
          </p:cNvPr>
          <p:cNvSpPr>
            <a:spLocks noGrp="1"/>
          </p:cNvSpPr>
          <p:nvPr>
            <p:ph type="body" sz="quarter" idx="11" hasCustomPrompt="1"/>
          </p:nvPr>
        </p:nvSpPr>
        <p:spPr>
          <a:xfrm>
            <a:off x="4565556" y="2932976"/>
            <a:ext cx="3713203" cy="652749"/>
          </a:xfrm>
        </p:spPr>
        <p:txBody>
          <a:bodyPr anchor="ctr">
            <a:normAutofit/>
          </a:bodyPr>
          <a:lstStyle>
            <a:lvl1pPr marL="0" indent="0" algn="ctr">
              <a:buNone/>
              <a:defRPr sz="18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College Name</a:t>
            </a:r>
          </a:p>
        </p:txBody>
      </p:sp>
      <p:sp>
        <p:nvSpPr>
          <p:cNvPr id="15" name="Text Placeholder 4">
            <a:extLst>
              <a:ext uri="{FF2B5EF4-FFF2-40B4-BE49-F238E27FC236}">
                <a16:creationId xmlns:a16="http://schemas.microsoft.com/office/drawing/2014/main" id="{09EBC9F5-88EB-8443-B256-F5EF5358DF4D}"/>
              </a:ext>
            </a:extLst>
          </p:cNvPr>
          <p:cNvSpPr>
            <a:spLocks noGrp="1"/>
          </p:cNvSpPr>
          <p:nvPr>
            <p:ph type="body" sz="quarter" idx="12" hasCustomPrompt="1"/>
          </p:nvPr>
        </p:nvSpPr>
        <p:spPr>
          <a:xfrm>
            <a:off x="4565554" y="3865608"/>
            <a:ext cx="3713203" cy="652749"/>
          </a:xfrm>
        </p:spPr>
        <p:txBody>
          <a:bodyPr anchor="ctr">
            <a:normAutofit/>
          </a:bodyPr>
          <a:lstStyle>
            <a:lvl1pPr marL="0" indent="0" algn="ctr">
              <a:buNone/>
              <a:defRPr sz="18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Department or program</a:t>
            </a:r>
          </a:p>
        </p:txBody>
      </p:sp>
      <p:cxnSp>
        <p:nvCxnSpPr>
          <p:cNvPr id="17" name="Straight Connector 16">
            <a:extLst>
              <a:ext uri="{FF2B5EF4-FFF2-40B4-BE49-F238E27FC236}">
                <a16:creationId xmlns:a16="http://schemas.microsoft.com/office/drawing/2014/main" id="{F474E4EE-A9AB-F74A-BA9F-547C75AA6EF1}"/>
              </a:ext>
            </a:extLst>
          </p:cNvPr>
          <p:cNvCxnSpPr>
            <a:cxnSpLocks/>
          </p:cNvCxnSpPr>
          <p:nvPr userDrawn="1"/>
        </p:nvCxnSpPr>
        <p:spPr>
          <a:xfrm flipH="1">
            <a:off x="5186167" y="3706773"/>
            <a:ext cx="2471979" cy="0"/>
          </a:xfrm>
          <a:prstGeom prst="line">
            <a:avLst/>
          </a:prstGeom>
        </p:spPr>
        <p:style>
          <a:lnRef idx="3">
            <a:schemeClr val="accent4"/>
          </a:lnRef>
          <a:fillRef idx="0">
            <a:schemeClr val="accent4"/>
          </a:fillRef>
          <a:effectRef idx="2">
            <a:schemeClr val="accent4"/>
          </a:effectRef>
          <a:fontRef idx="minor">
            <a:schemeClr val="tx1"/>
          </a:fontRef>
        </p:style>
      </p:cxnSp>
      <p:grpSp>
        <p:nvGrpSpPr>
          <p:cNvPr id="22" name="Group 21">
            <a:extLst>
              <a:ext uri="{FF2B5EF4-FFF2-40B4-BE49-F238E27FC236}">
                <a16:creationId xmlns:a16="http://schemas.microsoft.com/office/drawing/2014/main" id="{0890BD78-482F-D343-961A-6459515353AC}"/>
              </a:ext>
            </a:extLst>
          </p:cNvPr>
          <p:cNvGrpSpPr/>
          <p:nvPr userDrawn="1"/>
        </p:nvGrpSpPr>
        <p:grpSpPr>
          <a:xfrm>
            <a:off x="5698527" y="4677191"/>
            <a:ext cx="1280511" cy="1397714"/>
            <a:chOff x="2751337" y="1414797"/>
            <a:chExt cx="1865562" cy="2036314"/>
          </a:xfrm>
        </p:grpSpPr>
        <p:sp>
          <p:nvSpPr>
            <p:cNvPr id="23" name="Rectangle 22">
              <a:extLst>
                <a:ext uri="{FF2B5EF4-FFF2-40B4-BE49-F238E27FC236}">
                  <a16:creationId xmlns:a16="http://schemas.microsoft.com/office/drawing/2014/main" id="{6134C9D2-F181-4C45-B545-235CFCE5E0F1}"/>
                </a:ext>
              </a:extLst>
            </p:cNvPr>
            <p:cNvSpPr/>
            <p:nvPr userDrawn="1"/>
          </p:nvSpPr>
          <p:spPr>
            <a:xfrm>
              <a:off x="2751337" y="1414797"/>
              <a:ext cx="1865562" cy="20363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24" name="Picture 23">
              <a:extLst>
                <a:ext uri="{FF2B5EF4-FFF2-40B4-BE49-F238E27FC236}">
                  <a16:creationId xmlns:a16="http://schemas.microsoft.com/office/drawing/2014/main" id="{9102EFCB-ACAA-074A-A648-9552C9B50D91}"/>
                </a:ext>
              </a:extLst>
            </p:cNvPr>
            <p:cNvPicPr>
              <a:picLocks noChangeAspect="1"/>
            </p:cNvPicPr>
            <p:nvPr userDrawn="1"/>
          </p:nvPicPr>
          <p:blipFill>
            <a:blip r:embed="rId2"/>
            <a:stretch>
              <a:fillRect/>
            </a:stretch>
          </p:blipFill>
          <p:spPr>
            <a:xfrm>
              <a:off x="3009900" y="1676401"/>
              <a:ext cx="1341129" cy="1504682"/>
            </a:xfrm>
            <a:prstGeom prst="rect">
              <a:avLst/>
            </a:prstGeom>
          </p:spPr>
        </p:pic>
      </p:grpSp>
      <p:pic>
        <p:nvPicPr>
          <p:cNvPr id="25" name="Picture 24">
            <a:extLst>
              <a:ext uri="{FF2B5EF4-FFF2-40B4-BE49-F238E27FC236}">
                <a16:creationId xmlns:a16="http://schemas.microsoft.com/office/drawing/2014/main" id="{D4877857-AAAD-1C4D-A41E-9755A9968A80}"/>
              </a:ext>
            </a:extLst>
          </p:cNvPr>
          <p:cNvPicPr>
            <a:picLocks noChangeAspect="1"/>
          </p:cNvPicPr>
          <p:nvPr userDrawn="1"/>
        </p:nvPicPr>
        <p:blipFill>
          <a:blip r:embed="rId3"/>
          <a:stretch>
            <a:fillRect/>
          </a:stretch>
        </p:blipFill>
        <p:spPr>
          <a:xfrm>
            <a:off x="4259751" y="6180415"/>
            <a:ext cx="4136835" cy="590976"/>
          </a:xfrm>
          <a:prstGeom prst="rect">
            <a:avLst/>
          </a:prstGeom>
        </p:spPr>
      </p:pic>
    </p:spTree>
    <p:extLst>
      <p:ext uri="{BB962C8B-B14F-4D97-AF65-F5344CB8AC3E}">
        <p14:creationId xmlns:p14="http://schemas.microsoft.com/office/powerpoint/2010/main" val="1273121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Presentation Title 2">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1D5B3CF-5810-EF40-8451-52B286E53328}"/>
              </a:ext>
            </a:extLst>
          </p:cNvPr>
          <p:cNvSpPr/>
          <p:nvPr userDrawn="1"/>
        </p:nvSpPr>
        <p:spPr>
          <a:xfrm>
            <a:off x="0" y="5029201"/>
            <a:ext cx="9144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E2C22CA-A301-B947-A12B-4D19A5523A3C}"/>
              </a:ext>
            </a:extLst>
          </p:cNvPr>
          <p:cNvPicPr>
            <a:picLocks noChangeAspect="1"/>
          </p:cNvPicPr>
          <p:nvPr userDrawn="1"/>
        </p:nvPicPr>
        <p:blipFill>
          <a:blip r:embed="rId2"/>
          <a:stretch>
            <a:fillRect/>
          </a:stretch>
        </p:blipFill>
        <p:spPr>
          <a:xfrm>
            <a:off x="2564666" y="6254112"/>
            <a:ext cx="4014669" cy="430143"/>
          </a:xfrm>
          <a:prstGeom prst="rect">
            <a:avLst/>
          </a:prstGeom>
        </p:spPr>
      </p:pic>
      <p:grpSp>
        <p:nvGrpSpPr>
          <p:cNvPr id="8" name="Group 7">
            <a:extLst>
              <a:ext uri="{FF2B5EF4-FFF2-40B4-BE49-F238E27FC236}">
                <a16:creationId xmlns:a16="http://schemas.microsoft.com/office/drawing/2014/main" id="{F4CAF640-BC6F-D54E-A4B2-4DE45C7366A1}"/>
              </a:ext>
            </a:extLst>
          </p:cNvPr>
          <p:cNvGrpSpPr/>
          <p:nvPr userDrawn="1"/>
        </p:nvGrpSpPr>
        <p:grpSpPr>
          <a:xfrm>
            <a:off x="3762709" y="4321053"/>
            <a:ext cx="1618581" cy="1766727"/>
            <a:chOff x="2751337" y="1414797"/>
            <a:chExt cx="1865562" cy="2036314"/>
          </a:xfrm>
        </p:grpSpPr>
        <p:sp>
          <p:nvSpPr>
            <p:cNvPr id="9" name="Rectangle 8">
              <a:extLst>
                <a:ext uri="{FF2B5EF4-FFF2-40B4-BE49-F238E27FC236}">
                  <a16:creationId xmlns:a16="http://schemas.microsoft.com/office/drawing/2014/main" id="{6DC2A1CC-6104-A345-BE0E-BF09376647A1}"/>
                </a:ext>
              </a:extLst>
            </p:cNvPr>
            <p:cNvSpPr/>
            <p:nvPr userDrawn="1"/>
          </p:nvSpPr>
          <p:spPr>
            <a:xfrm>
              <a:off x="2751337" y="1414797"/>
              <a:ext cx="1865562" cy="20363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10" name="Picture 9">
              <a:extLst>
                <a:ext uri="{FF2B5EF4-FFF2-40B4-BE49-F238E27FC236}">
                  <a16:creationId xmlns:a16="http://schemas.microsoft.com/office/drawing/2014/main" id="{172D42F1-415C-A142-845D-431F0FE0EBE7}"/>
                </a:ext>
              </a:extLst>
            </p:cNvPr>
            <p:cNvPicPr>
              <a:picLocks noChangeAspect="1"/>
            </p:cNvPicPr>
            <p:nvPr userDrawn="1"/>
          </p:nvPicPr>
          <p:blipFill>
            <a:blip r:embed="rId3"/>
            <a:stretch>
              <a:fillRect/>
            </a:stretch>
          </p:blipFill>
          <p:spPr>
            <a:xfrm>
              <a:off x="3009900" y="1676401"/>
              <a:ext cx="1341129" cy="1504682"/>
            </a:xfrm>
            <a:prstGeom prst="rect">
              <a:avLst/>
            </a:prstGeom>
          </p:spPr>
        </p:pic>
      </p:grpSp>
      <p:sp>
        <p:nvSpPr>
          <p:cNvPr id="11" name="Title 1">
            <a:extLst>
              <a:ext uri="{FF2B5EF4-FFF2-40B4-BE49-F238E27FC236}">
                <a16:creationId xmlns:a16="http://schemas.microsoft.com/office/drawing/2014/main" id="{F3EFAC79-FBE2-DF48-8813-6E47C2638C11}"/>
              </a:ext>
            </a:extLst>
          </p:cNvPr>
          <p:cNvSpPr>
            <a:spLocks noGrp="1"/>
          </p:cNvSpPr>
          <p:nvPr>
            <p:ph type="ctrTitle" hasCustomPrompt="1"/>
          </p:nvPr>
        </p:nvSpPr>
        <p:spPr>
          <a:xfrm>
            <a:off x="685800" y="476995"/>
            <a:ext cx="7772400" cy="1466291"/>
          </a:xfrm>
        </p:spPr>
        <p:txBody>
          <a:bodyPr anchor="t" anchorCtr="0"/>
          <a:lstStyle>
            <a:lvl1pPr algn="ctr">
              <a:defRPr sz="6000" b="1" i="0" cap="none" baseline="0">
                <a:solidFill>
                  <a:schemeClr val="bg1"/>
                </a:solidFill>
                <a:latin typeface="Tahoma" panose="020B0604030504040204" pitchFamily="34" charset="0"/>
              </a:defRPr>
            </a:lvl1pPr>
          </a:lstStyle>
          <a:p>
            <a:r>
              <a:rPr lang="en-US" dirty="0"/>
              <a:t>Presentation Title</a:t>
            </a:r>
          </a:p>
        </p:txBody>
      </p:sp>
      <p:sp>
        <p:nvSpPr>
          <p:cNvPr id="12" name="Subtitle 2">
            <a:extLst>
              <a:ext uri="{FF2B5EF4-FFF2-40B4-BE49-F238E27FC236}">
                <a16:creationId xmlns:a16="http://schemas.microsoft.com/office/drawing/2014/main" id="{5183B407-5E80-E943-A014-BDCB3E4C4FAC}"/>
              </a:ext>
            </a:extLst>
          </p:cNvPr>
          <p:cNvSpPr>
            <a:spLocks noGrp="1"/>
          </p:cNvSpPr>
          <p:nvPr>
            <p:ph type="subTitle" idx="1" hasCustomPrompt="1"/>
          </p:nvPr>
        </p:nvSpPr>
        <p:spPr>
          <a:xfrm>
            <a:off x="1143000" y="1964997"/>
            <a:ext cx="6858000" cy="828294"/>
          </a:xfrm>
        </p:spPr>
        <p:txBody>
          <a:bodyPr/>
          <a:lstStyle>
            <a:lvl1pPr marL="0" indent="0" algn="ctr">
              <a:buNone/>
              <a:defRPr sz="3200" cap="all"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p>
        </p:txBody>
      </p:sp>
      <p:sp>
        <p:nvSpPr>
          <p:cNvPr id="13" name="Text Placeholder 4">
            <a:extLst>
              <a:ext uri="{FF2B5EF4-FFF2-40B4-BE49-F238E27FC236}">
                <a16:creationId xmlns:a16="http://schemas.microsoft.com/office/drawing/2014/main" id="{0FF14268-F6DF-AE49-B746-8341CDE32594}"/>
              </a:ext>
            </a:extLst>
          </p:cNvPr>
          <p:cNvSpPr>
            <a:spLocks noGrp="1"/>
          </p:cNvSpPr>
          <p:nvPr>
            <p:ph type="body" sz="quarter" idx="10" hasCustomPrompt="1"/>
          </p:nvPr>
        </p:nvSpPr>
        <p:spPr>
          <a:xfrm>
            <a:off x="2227482" y="2816315"/>
            <a:ext cx="4675187" cy="334963"/>
          </a:xfrm>
        </p:spPr>
        <p:txBody>
          <a:bodyPr>
            <a:normAutofit/>
          </a:bodyPr>
          <a:lstStyle>
            <a:lvl1pPr marL="0" indent="0" algn="ctr">
              <a:buNone/>
              <a:defRPr sz="20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Name of Presenter and Title</a:t>
            </a:r>
          </a:p>
        </p:txBody>
      </p:sp>
      <p:sp>
        <p:nvSpPr>
          <p:cNvPr id="14" name="Text Placeholder 4">
            <a:extLst>
              <a:ext uri="{FF2B5EF4-FFF2-40B4-BE49-F238E27FC236}">
                <a16:creationId xmlns:a16="http://schemas.microsoft.com/office/drawing/2014/main" id="{9C5AD891-4FCC-0446-93A5-2DB1541B0499}"/>
              </a:ext>
            </a:extLst>
          </p:cNvPr>
          <p:cNvSpPr>
            <a:spLocks noGrp="1"/>
          </p:cNvSpPr>
          <p:nvPr>
            <p:ph type="body" sz="quarter" idx="11" hasCustomPrompt="1"/>
          </p:nvPr>
        </p:nvSpPr>
        <p:spPr>
          <a:xfrm>
            <a:off x="685800" y="3277316"/>
            <a:ext cx="3713203" cy="652749"/>
          </a:xfrm>
        </p:spPr>
        <p:txBody>
          <a:bodyPr anchor="ctr">
            <a:normAutofit/>
          </a:bodyPr>
          <a:lstStyle>
            <a:lvl1pPr marL="0" indent="0" algn="r">
              <a:buNone/>
              <a:defRPr sz="18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College Name</a:t>
            </a:r>
          </a:p>
        </p:txBody>
      </p:sp>
      <p:sp>
        <p:nvSpPr>
          <p:cNvPr id="15" name="Text Placeholder 4">
            <a:extLst>
              <a:ext uri="{FF2B5EF4-FFF2-40B4-BE49-F238E27FC236}">
                <a16:creationId xmlns:a16="http://schemas.microsoft.com/office/drawing/2014/main" id="{09EBC9F5-88EB-8443-B256-F5EF5358DF4D}"/>
              </a:ext>
            </a:extLst>
          </p:cNvPr>
          <p:cNvSpPr>
            <a:spLocks noGrp="1"/>
          </p:cNvSpPr>
          <p:nvPr>
            <p:ph type="body" sz="quarter" idx="12" hasCustomPrompt="1"/>
          </p:nvPr>
        </p:nvSpPr>
        <p:spPr>
          <a:xfrm>
            <a:off x="4731145" y="3277316"/>
            <a:ext cx="3713203" cy="652749"/>
          </a:xfrm>
        </p:spPr>
        <p:txBody>
          <a:bodyPr anchor="ctr">
            <a:normAutofit/>
          </a:bodyPr>
          <a:lstStyle>
            <a:lvl1pPr marL="0" indent="0" algn="l">
              <a:buNone/>
              <a:defRPr sz="18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Department or program</a:t>
            </a:r>
          </a:p>
        </p:txBody>
      </p:sp>
      <p:cxnSp>
        <p:nvCxnSpPr>
          <p:cNvPr id="17" name="Straight Connector 16">
            <a:extLst>
              <a:ext uri="{FF2B5EF4-FFF2-40B4-BE49-F238E27FC236}">
                <a16:creationId xmlns:a16="http://schemas.microsoft.com/office/drawing/2014/main" id="{F474E4EE-A9AB-F74A-BA9F-547C75AA6EF1}"/>
              </a:ext>
            </a:extLst>
          </p:cNvPr>
          <p:cNvCxnSpPr/>
          <p:nvPr userDrawn="1"/>
        </p:nvCxnSpPr>
        <p:spPr>
          <a:xfrm>
            <a:off x="4567604" y="3263889"/>
            <a:ext cx="0" cy="705845"/>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660918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Divider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709739"/>
            <a:ext cx="7886700" cy="2852737"/>
          </a:xfrm>
        </p:spPr>
        <p:txBody>
          <a:bodyPr anchor="b"/>
          <a:lstStyle>
            <a:lvl1pPr>
              <a:defRPr sz="6000"/>
            </a:lvl1pPr>
          </a:lstStyle>
          <a:p>
            <a:r>
              <a:rPr lang="en-US" dirty="0"/>
              <a:t>Divider Slide 2</a:t>
            </a:r>
          </a:p>
        </p:txBody>
      </p:sp>
      <p:sp>
        <p:nvSpPr>
          <p:cNvPr id="3" name="Text Placeholder 2"/>
          <p:cNvSpPr>
            <a:spLocks noGrp="1"/>
          </p:cNvSpPr>
          <p:nvPr>
            <p:ph type="body" idx="1" hasCustomPrompt="1"/>
          </p:nvPr>
        </p:nvSpPr>
        <p:spPr>
          <a:xfrm>
            <a:off x="623888" y="4589464"/>
            <a:ext cx="7886700" cy="73651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Topic</a:t>
            </a:r>
          </a:p>
        </p:txBody>
      </p:sp>
    </p:spTree>
    <p:extLst>
      <p:ext uri="{BB962C8B-B14F-4D97-AF65-F5344CB8AC3E}">
        <p14:creationId xmlns:p14="http://schemas.microsoft.com/office/powerpoint/2010/main" val="1701803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28650" y="1825625"/>
            <a:ext cx="7886700" cy="35163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623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36928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36928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111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0936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0936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3171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photo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5E47562-0B4E-E143-B002-83649551E0B5}"/>
              </a:ext>
            </a:extLst>
          </p:cNvPr>
          <p:cNvSpPr>
            <a:spLocks noGrp="1"/>
          </p:cNvSpPr>
          <p:nvPr>
            <p:ph type="pic" sz="quarter" idx="10"/>
          </p:nvPr>
        </p:nvSpPr>
        <p:spPr>
          <a:xfrm>
            <a:off x="674103" y="690563"/>
            <a:ext cx="3560763" cy="4267200"/>
          </a:xfrm>
        </p:spPr>
        <p:txBody>
          <a:bodyPr/>
          <a:lstStyle/>
          <a:p>
            <a:endParaRPr lang="en-US"/>
          </a:p>
        </p:txBody>
      </p:sp>
      <p:sp>
        <p:nvSpPr>
          <p:cNvPr id="7" name="Picture Placeholder 5">
            <a:extLst>
              <a:ext uri="{FF2B5EF4-FFF2-40B4-BE49-F238E27FC236}">
                <a16:creationId xmlns:a16="http://schemas.microsoft.com/office/drawing/2014/main" id="{307360FE-8B74-B742-AC27-153E1A1C9CDD}"/>
              </a:ext>
            </a:extLst>
          </p:cNvPr>
          <p:cNvSpPr>
            <a:spLocks noGrp="1"/>
          </p:cNvSpPr>
          <p:nvPr>
            <p:ph type="pic" sz="quarter" idx="11"/>
          </p:nvPr>
        </p:nvSpPr>
        <p:spPr>
          <a:xfrm>
            <a:off x="4957345" y="690563"/>
            <a:ext cx="3560763" cy="4267200"/>
          </a:xfrm>
        </p:spPr>
        <p:txBody>
          <a:bodyPr/>
          <a:lstStyle/>
          <a:p>
            <a:endParaRPr lang="en-US"/>
          </a:p>
        </p:txBody>
      </p:sp>
    </p:spTree>
    <p:extLst>
      <p:ext uri="{BB962C8B-B14F-4D97-AF65-F5344CB8AC3E}">
        <p14:creationId xmlns:p14="http://schemas.microsoft.com/office/powerpoint/2010/main" val="2807674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C17F574-9A0C-C84F-BC5E-FC731A56A19E}"/>
              </a:ext>
            </a:extLst>
          </p:cNvPr>
          <p:cNvSpPr/>
          <p:nvPr userDrawn="1"/>
        </p:nvSpPr>
        <p:spPr>
          <a:xfrm>
            <a:off x="0" y="6057900"/>
            <a:ext cx="9144000" cy="800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FA6E3CE-13B8-3640-8A6C-33B48A9E2BD0}"/>
              </a:ext>
            </a:extLst>
          </p:cNvPr>
          <p:cNvGrpSpPr/>
          <p:nvPr userDrawn="1"/>
        </p:nvGrpSpPr>
        <p:grpSpPr>
          <a:xfrm>
            <a:off x="628649" y="6108210"/>
            <a:ext cx="646359" cy="702123"/>
            <a:chOff x="4738264" y="2128413"/>
            <a:chExt cx="2640100" cy="2867874"/>
          </a:xfrm>
        </p:grpSpPr>
        <p:sp>
          <p:nvSpPr>
            <p:cNvPr id="11" name="Rectangle 10">
              <a:extLst>
                <a:ext uri="{FF2B5EF4-FFF2-40B4-BE49-F238E27FC236}">
                  <a16:creationId xmlns:a16="http://schemas.microsoft.com/office/drawing/2014/main" id="{6A103F2B-77E1-1A4D-B994-01AD17189FB8}"/>
                </a:ext>
              </a:extLst>
            </p:cNvPr>
            <p:cNvSpPr/>
            <p:nvPr userDrawn="1"/>
          </p:nvSpPr>
          <p:spPr>
            <a:xfrm>
              <a:off x="4738264" y="2128413"/>
              <a:ext cx="2640100" cy="28678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98C390F-19D3-0A4E-B279-D40A50672CA8}"/>
                </a:ext>
              </a:extLst>
            </p:cNvPr>
            <p:cNvPicPr>
              <a:picLocks noChangeAspect="1"/>
            </p:cNvPicPr>
            <p:nvPr userDrawn="1"/>
          </p:nvPicPr>
          <p:blipFill>
            <a:blip r:embed="rId15"/>
            <a:stretch>
              <a:fillRect/>
            </a:stretch>
          </p:blipFill>
          <p:spPr>
            <a:xfrm>
              <a:off x="5124450" y="2514600"/>
              <a:ext cx="1867728" cy="2095500"/>
            </a:xfrm>
            <a:prstGeom prst="rect">
              <a:avLst/>
            </a:prstGeom>
          </p:spPr>
        </p:pic>
      </p:grpSp>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36703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A9F068B5-DBA6-574F-8F73-C19E808018BE}"/>
              </a:ext>
            </a:extLst>
          </p:cNvPr>
          <p:cNvPicPr>
            <a:picLocks noChangeAspect="1"/>
          </p:cNvPicPr>
          <p:nvPr userDrawn="1"/>
        </p:nvPicPr>
        <p:blipFill>
          <a:blip r:embed="rId16"/>
          <a:stretch>
            <a:fillRect/>
          </a:stretch>
        </p:blipFill>
        <p:spPr>
          <a:xfrm>
            <a:off x="1325658" y="6267582"/>
            <a:ext cx="2355317" cy="336474"/>
          </a:xfrm>
          <a:prstGeom prst="rect">
            <a:avLst/>
          </a:prstGeom>
        </p:spPr>
      </p:pic>
    </p:spTree>
    <p:extLst>
      <p:ext uri="{BB962C8B-B14F-4D97-AF65-F5344CB8AC3E}">
        <p14:creationId xmlns:p14="http://schemas.microsoft.com/office/powerpoint/2010/main" val="328229726"/>
      </p:ext>
    </p:extLst>
  </p:cSld>
  <p:clrMap bg1="lt1" tx1="dk1" bg2="lt2" tx2="dk2" accent1="accent1" accent2="accent2" accent3="accent3" accent4="accent4" accent5="accent5" accent6="accent6" hlink="hlink" folHlink="folHlink"/>
  <p:sldLayoutIdLst>
    <p:sldLayoutId id="2147483687" r:id="rId1"/>
    <p:sldLayoutId id="2147483700" r:id="rId2"/>
    <p:sldLayoutId id="2147483699" r:id="rId3"/>
    <p:sldLayoutId id="2147483702" r:id="rId4"/>
    <p:sldLayoutId id="2147483689" r:id="rId5"/>
    <p:sldLayoutId id="2147483688" r:id="rId6"/>
    <p:sldLayoutId id="2147483690" r:id="rId7"/>
    <p:sldLayoutId id="2147483691" r:id="rId8"/>
    <p:sldLayoutId id="2147483693" r:id="rId9"/>
    <p:sldLayoutId id="2147483694" r:id="rId10"/>
    <p:sldLayoutId id="2147483695" r:id="rId11"/>
    <p:sldLayoutId id="2147483650" r:id="rId12"/>
    <p:sldLayoutId id="2147483701" r:id="rId13"/>
  </p:sldLayoutIdLst>
  <p:hf hdr="0" ftr="0" dt="0"/>
  <p:txStyles>
    <p:titleStyle>
      <a:lvl1pPr algn="l" defTabSz="914400" rtl="0" eaLnBrk="1" latinLnBrk="0" hangingPunct="1">
        <a:lnSpc>
          <a:spcPct val="90000"/>
        </a:lnSpc>
        <a:spcBef>
          <a:spcPct val="0"/>
        </a:spcBef>
        <a:buNone/>
        <a:defRPr sz="4000" b="1" kern="1200">
          <a:solidFill>
            <a:schemeClr val="tx2"/>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5F8D66E7-A758-5849-9C10-4B1D66D27010}"/>
              </a:ext>
            </a:extLst>
          </p:cNvPr>
          <p:cNvSpPr>
            <a:spLocks noGrp="1"/>
          </p:cNvSpPr>
          <p:nvPr>
            <p:ph type="ctrTitle"/>
          </p:nvPr>
        </p:nvSpPr>
        <p:spPr>
          <a:xfrm>
            <a:off x="351692" y="225083"/>
            <a:ext cx="8342142" cy="2419642"/>
          </a:xfrm>
        </p:spPr>
        <p:txBody>
          <a:bodyPr>
            <a:normAutofit fontScale="90000"/>
          </a:bodyPr>
          <a:lstStyle/>
          <a:p>
            <a:r>
              <a:rPr lang="en-US" dirty="0"/>
              <a:t>CUSTOMER SEGMENTATION USING K-MEANS CLUSTERING</a:t>
            </a:r>
          </a:p>
        </p:txBody>
      </p:sp>
      <p:sp>
        <p:nvSpPr>
          <p:cNvPr id="29" name="Text Placeholder 28">
            <a:extLst>
              <a:ext uri="{FF2B5EF4-FFF2-40B4-BE49-F238E27FC236}">
                <a16:creationId xmlns:a16="http://schemas.microsoft.com/office/drawing/2014/main" id="{75F3F872-8CFE-BF44-8BCC-D7290D335344}"/>
              </a:ext>
            </a:extLst>
          </p:cNvPr>
          <p:cNvSpPr>
            <a:spLocks noGrp="1"/>
          </p:cNvSpPr>
          <p:nvPr>
            <p:ph type="body" sz="quarter" idx="10"/>
          </p:nvPr>
        </p:nvSpPr>
        <p:spPr>
          <a:xfrm>
            <a:off x="506437" y="2644726"/>
            <a:ext cx="8342142" cy="784274"/>
          </a:xfrm>
        </p:spPr>
        <p:txBody>
          <a:bodyPr/>
          <a:lstStyle/>
          <a:p>
            <a:r>
              <a:rPr lang="en-US" dirty="0"/>
              <a:t>by</a:t>
            </a:r>
          </a:p>
          <a:p>
            <a:r>
              <a:rPr lang="en-US" dirty="0"/>
              <a:t> Dharma Teja Bandaru, Sai Teja Gandla, Michael Torres</a:t>
            </a:r>
          </a:p>
        </p:txBody>
      </p:sp>
      <p:sp>
        <p:nvSpPr>
          <p:cNvPr id="30" name="Text Placeholder 29">
            <a:extLst>
              <a:ext uri="{FF2B5EF4-FFF2-40B4-BE49-F238E27FC236}">
                <a16:creationId xmlns:a16="http://schemas.microsoft.com/office/drawing/2014/main" id="{D000DE57-54E4-0B46-8323-5BA73BAD3091}"/>
              </a:ext>
            </a:extLst>
          </p:cNvPr>
          <p:cNvSpPr>
            <a:spLocks noGrp="1"/>
          </p:cNvSpPr>
          <p:nvPr>
            <p:ph type="body" sz="quarter" idx="11"/>
          </p:nvPr>
        </p:nvSpPr>
        <p:spPr>
          <a:xfrm>
            <a:off x="685800" y="3739028"/>
            <a:ext cx="3713203" cy="652749"/>
          </a:xfrm>
        </p:spPr>
        <p:txBody>
          <a:bodyPr/>
          <a:lstStyle/>
          <a:p>
            <a:r>
              <a:rPr lang="en-US" dirty="0"/>
              <a:t>New Mexico State University</a:t>
            </a:r>
          </a:p>
        </p:txBody>
      </p:sp>
      <p:sp>
        <p:nvSpPr>
          <p:cNvPr id="31" name="Text Placeholder 30">
            <a:extLst>
              <a:ext uri="{FF2B5EF4-FFF2-40B4-BE49-F238E27FC236}">
                <a16:creationId xmlns:a16="http://schemas.microsoft.com/office/drawing/2014/main" id="{1517D43C-83F0-0D4F-9EB6-4B0ADF877385}"/>
              </a:ext>
            </a:extLst>
          </p:cNvPr>
          <p:cNvSpPr>
            <a:spLocks noGrp="1"/>
          </p:cNvSpPr>
          <p:nvPr>
            <p:ph type="body" sz="quarter" idx="12"/>
          </p:nvPr>
        </p:nvSpPr>
        <p:spPr>
          <a:xfrm>
            <a:off x="4744997" y="3739027"/>
            <a:ext cx="3713203" cy="652749"/>
          </a:xfrm>
        </p:spPr>
        <p:txBody>
          <a:bodyPr/>
          <a:lstStyle/>
          <a:p>
            <a:r>
              <a:rPr lang="en-US" dirty="0"/>
              <a:t>Computer Science Department</a:t>
            </a:r>
          </a:p>
        </p:txBody>
      </p:sp>
    </p:spTree>
    <p:extLst>
      <p:ext uri="{BB962C8B-B14F-4D97-AF65-F5344CB8AC3E}">
        <p14:creationId xmlns:p14="http://schemas.microsoft.com/office/powerpoint/2010/main" val="128410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C07D16-479F-824C-82D4-1D6358F4B05C}"/>
              </a:ext>
            </a:extLst>
          </p:cNvPr>
          <p:cNvSpPr>
            <a:spLocks noGrp="1"/>
          </p:cNvSpPr>
          <p:nvPr>
            <p:ph type="title"/>
          </p:nvPr>
        </p:nvSpPr>
        <p:spPr>
          <a:xfrm>
            <a:off x="628650" y="365126"/>
            <a:ext cx="7886700" cy="1163997"/>
          </a:xfrm>
        </p:spPr>
        <p:txBody>
          <a:bodyPr>
            <a:normAutofit/>
          </a:bodyPr>
          <a:lstStyle/>
          <a:p>
            <a:r>
              <a:rPr lang="en-US" dirty="0"/>
              <a:t>ENVIRONMENT AND TOOLS:</a:t>
            </a:r>
          </a:p>
        </p:txBody>
      </p:sp>
      <p:sp>
        <p:nvSpPr>
          <p:cNvPr id="6" name="TextBox 5">
            <a:extLst>
              <a:ext uri="{FF2B5EF4-FFF2-40B4-BE49-F238E27FC236}">
                <a16:creationId xmlns:a16="http://schemas.microsoft.com/office/drawing/2014/main" id="{825C6864-FFA7-4B9A-AE0E-615670141849}"/>
              </a:ext>
            </a:extLst>
          </p:cNvPr>
          <p:cNvSpPr txBox="1"/>
          <p:nvPr/>
        </p:nvSpPr>
        <p:spPr>
          <a:xfrm>
            <a:off x="8515350" y="6262041"/>
            <a:ext cx="340158" cy="461665"/>
          </a:xfrm>
          <a:prstGeom prst="rect">
            <a:avLst/>
          </a:prstGeom>
          <a:noFill/>
        </p:spPr>
        <p:txBody>
          <a:bodyPr wrap="none" rtlCol="0">
            <a:spAutoFit/>
          </a:bodyPr>
          <a:lstStyle/>
          <a:p>
            <a:r>
              <a:rPr lang="en-US" sz="2400" b="1" dirty="0">
                <a:solidFill>
                  <a:schemeClr val="accent4"/>
                </a:solidFill>
              </a:rPr>
              <a:t>9</a:t>
            </a:r>
          </a:p>
        </p:txBody>
      </p:sp>
      <p:sp>
        <p:nvSpPr>
          <p:cNvPr id="4" name="Content Placeholder 3">
            <a:extLst>
              <a:ext uri="{FF2B5EF4-FFF2-40B4-BE49-F238E27FC236}">
                <a16:creationId xmlns:a16="http://schemas.microsoft.com/office/drawing/2014/main" id="{97B588D5-46EC-4F5F-9431-21605CB3A739}"/>
              </a:ext>
            </a:extLst>
          </p:cNvPr>
          <p:cNvSpPr>
            <a:spLocks noGrp="1"/>
          </p:cNvSpPr>
          <p:nvPr>
            <p:ph idx="1"/>
          </p:nvPr>
        </p:nvSpPr>
        <p:spPr>
          <a:xfrm>
            <a:off x="628650" y="1529123"/>
            <a:ext cx="7886700" cy="3966802"/>
          </a:xfrm>
        </p:spPr>
        <p:txBody>
          <a:bodyPr/>
          <a:lstStyle/>
          <a:p>
            <a:r>
              <a:rPr lang="en-US" dirty="0">
                <a:latin typeface="Times New Roman" panose="02020603050405020304" pitchFamily="18" charset="0"/>
                <a:cs typeface="Times New Roman" panose="02020603050405020304" pitchFamily="18" charset="0"/>
              </a:rPr>
              <a:t>scikit-learn</a:t>
            </a:r>
          </a:p>
          <a:p>
            <a:r>
              <a:rPr lang="en-US" dirty="0">
                <a:latin typeface="Times New Roman" panose="02020603050405020304" pitchFamily="18" charset="0"/>
                <a:cs typeface="Times New Roman" panose="02020603050405020304" pitchFamily="18" charset="0"/>
              </a:rPr>
              <a:t>seaborn</a:t>
            </a:r>
          </a:p>
          <a:p>
            <a:r>
              <a:rPr lang="en-US" dirty="0">
                <a:latin typeface="Times New Roman" panose="02020603050405020304" pitchFamily="18" charset="0"/>
                <a:cs typeface="Times New Roman" panose="02020603050405020304" pitchFamily="18" charset="0"/>
              </a:rPr>
              <a:t>numpy</a:t>
            </a:r>
          </a:p>
          <a:p>
            <a:r>
              <a:rPr lang="en-US" dirty="0">
                <a:latin typeface="Times New Roman" panose="02020603050405020304" pitchFamily="18" charset="0"/>
                <a:cs typeface="Times New Roman" panose="02020603050405020304" pitchFamily="18" charset="0"/>
              </a:rPr>
              <a:t>pandas</a:t>
            </a:r>
          </a:p>
          <a:p>
            <a:r>
              <a:rPr lang="en-US" dirty="0">
                <a:latin typeface="Times New Roman" panose="02020603050405020304" pitchFamily="18" charset="0"/>
                <a:cs typeface="Times New Roman" panose="02020603050405020304" pitchFamily="18" charset="0"/>
              </a:rPr>
              <a:t>matplotlib</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1074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CCCE2A-3E48-4FEB-B027-0F1913A8467A}"/>
              </a:ext>
            </a:extLst>
          </p:cNvPr>
          <p:cNvSpPr>
            <a:spLocks noGrp="1"/>
          </p:cNvSpPr>
          <p:nvPr>
            <p:ph idx="1"/>
          </p:nvPr>
        </p:nvSpPr>
        <p:spPr>
          <a:xfrm>
            <a:off x="628650" y="1406769"/>
            <a:ext cx="7886700" cy="4340888"/>
          </a:xfrm>
        </p:spPr>
        <p:txBody>
          <a:bodyPr>
            <a:normAutofit/>
          </a:bodyPr>
          <a:lstStyle/>
          <a:p>
            <a:r>
              <a:rPr lang="en-US" dirty="0">
                <a:latin typeface="Times New Roman" panose="02020603050405020304" pitchFamily="18" charset="0"/>
                <a:cs typeface="Times New Roman" panose="02020603050405020304" pitchFamily="18" charset="0"/>
              </a:rPr>
              <a:t>First we loaded all the libraries and dependencies. </a:t>
            </a:r>
          </a:p>
          <a:p>
            <a:r>
              <a:rPr lang="en-US" dirty="0">
                <a:latin typeface="Times New Roman" panose="02020603050405020304" pitchFamily="18" charset="0"/>
                <a:cs typeface="Times New Roman" panose="02020603050405020304" pitchFamily="18" charset="0"/>
              </a:rPr>
              <a:t>Then we arranged the columns in the dataset like customer id, gender, age, income and spending score.</a:t>
            </a:r>
          </a:p>
          <a:p>
            <a:r>
              <a:rPr lang="en-US" dirty="0">
                <a:latin typeface="Times New Roman" panose="02020603050405020304" pitchFamily="18" charset="0"/>
                <a:cs typeface="Times New Roman" panose="02020603050405020304" pitchFamily="18" charset="0"/>
              </a:rPr>
              <a:t>After that we plotted different graphs according to the data.</a:t>
            </a:r>
          </a:p>
        </p:txBody>
      </p:sp>
      <p:sp>
        <p:nvSpPr>
          <p:cNvPr id="3" name="Title 2">
            <a:extLst>
              <a:ext uri="{FF2B5EF4-FFF2-40B4-BE49-F238E27FC236}">
                <a16:creationId xmlns:a16="http://schemas.microsoft.com/office/drawing/2014/main" id="{B331AD65-A9FD-4BE8-AD33-9E5EAB15F989}"/>
              </a:ext>
            </a:extLst>
          </p:cNvPr>
          <p:cNvSpPr>
            <a:spLocks noGrp="1"/>
          </p:cNvSpPr>
          <p:nvPr>
            <p:ph type="title"/>
          </p:nvPr>
        </p:nvSpPr>
        <p:spPr>
          <a:xfrm>
            <a:off x="628650" y="365126"/>
            <a:ext cx="7886700" cy="1194733"/>
          </a:xfrm>
        </p:spPr>
        <p:txBody>
          <a:bodyPr/>
          <a:lstStyle/>
          <a:p>
            <a:r>
              <a:rPr lang="en-US" dirty="0"/>
              <a:t>STEPS:</a:t>
            </a:r>
          </a:p>
        </p:txBody>
      </p:sp>
      <p:sp>
        <p:nvSpPr>
          <p:cNvPr id="6" name="TextBox 5">
            <a:extLst>
              <a:ext uri="{FF2B5EF4-FFF2-40B4-BE49-F238E27FC236}">
                <a16:creationId xmlns:a16="http://schemas.microsoft.com/office/drawing/2014/main" id="{405025F1-4375-4864-B0D1-9290C46B2232}"/>
              </a:ext>
            </a:extLst>
          </p:cNvPr>
          <p:cNvSpPr txBox="1"/>
          <p:nvPr/>
        </p:nvSpPr>
        <p:spPr>
          <a:xfrm>
            <a:off x="8452514" y="6262041"/>
            <a:ext cx="495649" cy="461665"/>
          </a:xfrm>
          <a:prstGeom prst="rect">
            <a:avLst/>
          </a:prstGeom>
          <a:noFill/>
        </p:spPr>
        <p:txBody>
          <a:bodyPr wrap="none" rtlCol="0">
            <a:spAutoFit/>
          </a:bodyPr>
          <a:lstStyle/>
          <a:p>
            <a:r>
              <a:rPr lang="en-US" sz="2400" b="1" dirty="0">
                <a:solidFill>
                  <a:schemeClr val="accent4"/>
                </a:solidFill>
              </a:rPr>
              <a:t>10</a:t>
            </a:r>
          </a:p>
        </p:txBody>
      </p:sp>
    </p:spTree>
    <p:extLst>
      <p:ext uri="{BB962C8B-B14F-4D97-AF65-F5344CB8AC3E}">
        <p14:creationId xmlns:p14="http://schemas.microsoft.com/office/powerpoint/2010/main" val="1932485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C07D16-479F-824C-82D4-1D6358F4B05C}"/>
              </a:ext>
            </a:extLst>
          </p:cNvPr>
          <p:cNvSpPr>
            <a:spLocks noGrp="1"/>
          </p:cNvSpPr>
          <p:nvPr>
            <p:ph type="title"/>
          </p:nvPr>
        </p:nvSpPr>
        <p:spPr>
          <a:xfrm>
            <a:off x="628650" y="365127"/>
            <a:ext cx="7886700" cy="915033"/>
          </a:xfrm>
        </p:spPr>
        <p:txBody>
          <a:bodyPr/>
          <a:lstStyle/>
          <a:p>
            <a:r>
              <a:rPr lang="en-US" dirty="0"/>
              <a:t>PLOTS:</a:t>
            </a:r>
          </a:p>
        </p:txBody>
      </p:sp>
      <p:sp>
        <p:nvSpPr>
          <p:cNvPr id="5" name="TextBox 4">
            <a:extLst>
              <a:ext uri="{FF2B5EF4-FFF2-40B4-BE49-F238E27FC236}">
                <a16:creationId xmlns:a16="http://schemas.microsoft.com/office/drawing/2014/main" id="{B84846BC-D229-4A87-B064-9FE1EFAFF1EE}"/>
              </a:ext>
            </a:extLst>
          </p:cNvPr>
          <p:cNvSpPr txBox="1"/>
          <p:nvPr/>
        </p:nvSpPr>
        <p:spPr>
          <a:xfrm>
            <a:off x="8396713" y="6262040"/>
            <a:ext cx="495649" cy="461665"/>
          </a:xfrm>
          <a:prstGeom prst="rect">
            <a:avLst/>
          </a:prstGeom>
          <a:noFill/>
        </p:spPr>
        <p:txBody>
          <a:bodyPr wrap="none" rtlCol="0">
            <a:spAutoFit/>
          </a:bodyPr>
          <a:lstStyle/>
          <a:p>
            <a:r>
              <a:rPr lang="en-US" sz="2400" b="1" dirty="0">
                <a:solidFill>
                  <a:schemeClr val="accent4"/>
                </a:solidFill>
              </a:rPr>
              <a:t>11</a:t>
            </a:r>
          </a:p>
        </p:txBody>
      </p:sp>
      <p:sp>
        <p:nvSpPr>
          <p:cNvPr id="7" name="Content Placeholder 6">
            <a:extLst>
              <a:ext uri="{FF2B5EF4-FFF2-40B4-BE49-F238E27FC236}">
                <a16:creationId xmlns:a16="http://schemas.microsoft.com/office/drawing/2014/main" id="{2B2FBFF8-BE51-472C-A98D-DD38B849D4D1}"/>
              </a:ext>
            </a:extLst>
          </p:cNvPr>
          <p:cNvSpPr>
            <a:spLocks noGrp="1"/>
          </p:cNvSpPr>
          <p:nvPr>
            <p:ph idx="1"/>
          </p:nvPr>
        </p:nvSpPr>
        <p:spPr>
          <a:xfrm>
            <a:off x="628650" y="1280160"/>
            <a:ext cx="7886700" cy="4215765"/>
          </a:xfrm>
        </p:spPr>
        <p:txBody>
          <a:bodyPr/>
          <a:lstStyle/>
          <a:p>
            <a:r>
              <a:rPr lang="en-US" dirty="0">
                <a:latin typeface="Times New Roman" panose="02020603050405020304" pitchFamily="18" charset="0"/>
                <a:cs typeface="Times New Roman" panose="02020603050405020304" pitchFamily="18" charset="0"/>
              </a:rPr>
              <a:t>Age frequency plot of the customers</a:t>
            </a:r>
          </a:p>
          <a:p>
            <a:endParaRPr lang="en-US" dirty="0">
              <a:latin typeface="Times New Roman" panose="02020603050405020304" pitchFamily="18" charset="0"/>
              <a:cs typeface="Times New Roman" panose="02020603050405020304" pitchFamily="18" charset="0"/>
            </a:endParaRPr>
          </a:p>
        </p:txBody>
      </p:sp>
      <p:pic>
        <p:nvPicPr>
          <p:cNvPr id="6" name="Picture 5" descr="A picture containing chart&#10;&#10;Description automatically generated">
            <a:extLst>
              <a:ext uri="{FF2B5EF4-FFF2-40B4-BE49-F238E27FC236}">
                <a16:creationId xmlns:a16="http://schemas.microsoft.com/office/drawing/2014/main" id="{399BCA70-21D9-4742-874A-C4634B12FF5C}"/>
              </a:ext>
            </a:extLst>
          </p:cNvPr>
          <p:cNvPicPr>
            <a:picLocks noChangeAspect="1"/>
          </p:cNvPicPr>
          <p:nvPr/>
        </p:nvPicPr>
        <p:blipFill>
          <a:blip r:embed="rId2"/>
          <a:stretch>
            <a:fillRect/>
          </a:stretch>
        </p:blipFill>
        <p:spPr>
          <a:xfrm>
            <a:off x="0" y="1878496"/>
            <a:ext cx="8726557" cy="3916017"/>
          </a:xfrm>
          <a:prstGeom prst="rect">
            <a:avLst/>
          </a:prstGeom>
        </p:spPr>
      </p:pic>
    </p:spTree>
    <p:extLst>
      <p:ext uri="{BB962C8B-B14F-4D97-AF65-F5344CB8AC3E}">
        <p14:creationId xmlns:p14="http://schemas.microsoft.com/office/powerpoint/2010/main" val="3625048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B2961D-5E5D-42AE-9040-E4E100A44204}"/>
              </a:ext>
            </a:extLst>
          </p:cNvPr>
          <p:cNvSpPr>
            <a:spLocks noGrp="1"/>
          </p:cNvSpPr>
          <p:nvPr>
            <p:ph idx="1"/>
          </p:nvPr>
        </p:nvSpPr>
        <p:spPr>
          <a:xfrm>
            <a:off x="492369" y="1362074"/>
            <a:ext cx="8370277" cy="4609537"/>
          </a:xfrm>
        </p:spPr>
        <p:txBody>
          <a:bodyPr/>
          <a:lstStyle/>
          <a:p>
            <a:r>
              <a:rPr lang="en-US" dirty="0"/>
              <a:t>Plot of count and distribution of age</a:t>
            </a:r>
          </a:p>
          <a:p>
            <a:endParaRPr lang="en-US" dirty="0"/>
          </a:p>
        </p:txBody>
      </p:sp>
      <p:sp>
        <p:nvSpPr>
          <p:cNvPr id="3" name="Title 2">
            <a:extLst>
              <a:ext uri="{FF2B5EF4-FFF2-40B4-BE49-F238E27FC236}">
                <a16:creationId xmlns:a16="http://schemas.microsoft.com/office/drawing/2014/main" id="{8ABF92FD-0916-46D7-A0BC-A8D5ABF3D192}"/>
              </a:ext>
            </a:extLst>
          </p:cNvPr>
          <p:cNvSpPr>
            <a:spLocks noGrp="1"/>
          </p:cNvSpPr>
          <p:nvPr>
            <p:ph type="title"/>
          </p:nvPr>
        </p:nvSpPr>
        <p:spPr>
          <a:xfrm>
            <a:off x="492369" y="365126"/>
            <a:ext cx="8022981" cy="858763"/>
          </a:xfrm>
        </p:spPr>
        <p:txBody>
          <a:bodyPr/>
          <a:lstStyle/>
          <a:p>
            <a:r>
              <a:rPr lang="en-US" dirty="0"/>
              <a:t>PLOTS (Cont.):</a:t>
            </a:r>
          </a:p>
        </p:txBody>
      </p:sp>
      <p:sp>
        <p:nvSpPr>
          <p:cNvPr id="4" name="TextBox 3">
            <a:extLst>
              <a:ext uri="{FF2B5EF4-FFF2-40B4-BE49-F238E27FC236}">
                <a16:creationId xmlns:a16="http://schemas.microsoft.com/office/drawing/2014/main" id="{7A91D485-FD6F-428B-A2ED-5B85E504BF18}"/>
              </a:ext>
            </a:extLst>
          </p:cNvPr>
          <p:cNvSpPr txBox="1"/>
          <p:nvPr/>
        </p:nvSpPr>
        <p:spPr>
          <a:xfrm>
            <a:off x="8440473" y="6262041"/>
            <a:ext cx="495649" cy="461665"/>
          </a:xfrm>
          <a:prstGeom prst="rect">
            <a:avLst/>
          </a:prstGeom>
          <a:noFill/>
        </p:spPr>
        <p:txBody>
          <a:bodyPr wrap="none" rtlCol="0">
            <a:spAutoFit/>
          </a:bodyPr>
          <a:lstStyle/>
          <a:p>
            <a:r>
              <a:rPr lang="en-US" sz="2400" b="1" dirty="0">
                <a:solidFill>
                  <a:schemeClr val="accent4"/>
                </a:solidFill>
              </a:rPr>
              <a:t>12</a:t>
            </a:r>
          </a:p>
        </p:txBody>
      </p:sp>
      <p:pic>
        <p:nvPicPr>
          <p:cNvPr id="7" name="Picture 6" descr="Chart, histogram&#10;&#10;Description automatically generated">
            <a:extLst>
              <a:ext uri="{FF2B5EF4-FFF2-40B4-BE49-F238E27FC236}">
                <a16:creationId xmlns:a16="http://schemas.microsoft.com/office/drawing/2014/main" id="{4A344EA0-2925-489F-9B7D-B4AB5A18E1FE}"/>
              </a:ext>
            </a:extLst>
          </p:cNvPr>
          <p:cNvPicPr>
            <a:picLocks noChangeAspect="1"/>
          </p:cNvPicPr>
          <p:nvPr/>
        </p:nvPicPr>
        <p:blipFill>
          <a:blip r:embed="rId2"/>
          <a:stretch>
            <a:fillRect/>
          </a:stretch>
        </p:blipFill>
        <p:spPr>
          <a:xfrm>
            <a:off x="281354" y="1997764"/>
            <a:ext cx="8654768" cy="3696399"/>
          </a:xfrm>
          <a:prstGeom prst="rect">
            <a:avLst/>
          </a:prstGeom>
        </p:spPr>
      </p:pic>
    </p:spTree>
    <p:extLst>
      <p:ext uri="{BB962C8B-B14F-4D97-AF65-F5344CB8AC3E}">
        <p14:creationId xmlns:p14="http://schemas.microsoft.com/office/powerpoint/2010/main" val="4046270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86B148-114A-42C6-9FF7-82A71CF69A8B}"/>
              </a:ext>
            </a:extLst>
          </p:cNvPr>
          <p:cNvSpPr>
            <a:spLocks noGrp="1"/>
          </p:cNvSpPr>
          <p:nvPr>
            <p:ph idx="1"/>
          </p:nvPr>
        </p:nvSpPr>
        <p:spPr>
          <a:xfrm>
            <a:off x="464234" y="1359833"/>
            <a:ext cx="8496886" cy="4601885"/>
          </a:xfrm>
        </p:spPr>
        <p:txBody>
          <a:bodyPr/>
          <a:lstStyle/>
          <a:p>
            <a:r>
              <a:rPr lang="en-US" dirty="0"/>
              <a:t>Plot of distribution of annual income and distribution of age</a:t>
            </a:r>
          </a:p>
          <a:p>
            <a:endParaRPr lang="en-US" dirty="0"/>
          </a:p>
        </p:txBody>
      </p:sp>
      <p:sp>
        <p:nvSpPr>
          <p:cNvPr id="3" name="Title 2">
            <a:extLst>
              <a:ext uri="{FF2B5EF4-FFF2-40B4-BE49-F238E27FC236}">
                <a16:creationId xmlns:a16="http://schemas.microsoft.com/office/drawing/2014/main" id="{6F7DD5BB-865D-4FB0-8CC5-ABA0FD7EEA2D}"/>
              </a:ext>
            </a:extLst>
          </p:cNvPr>
          <p:cNvSpPr>
            <a:spLocks noGrp="1"/>
          </p:cNvSpPr>
          <p:nvPr>
            <p:ph type="title"/>
          </p:nvPr>
        </p:nvSpPr>
        <p:spPr>
          <a:xfrm>
            <a:off x="464234" y="365127"/>
            <a:ext cx="8051116" cy="872830"/>
          </a:xfrm>
        </p:spPr>
        <p:txBody>
          <a:bodyPr/>
          <a:lstStyle/>
          <a:p>
            <a:r>
              <a:rPr lang="en-US" dirty="0"/>
              <a:t>PLOTS (Cont.):</a:t>
            </a:r>
          </a:p>
        </p:txBody>
      </p:sp>
      <p:sp>
        <p:nvSpPr>
          <p:cNvPr id="5" name="TextBox 4">
            <a:extLst>
              <a:ext uri="{FF2B5EF4-FFF2-40B4-BE49-F238E27FC236}">
                <a16:creationId xmlns:a16="http://schemas.microsoft.com/office/drawing/2014/main" id="{C4DF3CEC-76F2-4F46-8104-4B600FBE1DD2}"/>
              </a:ext>
            </a:extLst>
          </p:cNvPr>
          <p:cNvSpPr txBox="1"/>
          <p:nvPr/>
        </p:nvSpPr>
        <p:spPr>
          <a:xfrm>
            <a:off x="8465471" y="6262040"/>
            <a:ext cx="495649" cy="461665"/>
          </a:xfrm>
          <a:prstGeom prst="rect">
            <a:avLst/>
          </a:prstGeom>
          <a:noFill/>
        </p:spPr>
        <p:txBody>
          <a:bodyPr wrap="none" rtlCol="0">
            <a:spAutoFit/>
          </a:bodyPr>
          <a:lstStyle/>
          <a:p>
            <a:r>
              <a:rPr lang="en-US" sz="2400" b="1" dirty="0">
                <a:solidFill>
                  <a:schemeClr val="accent4"/>
                </a:solidFill>
              </a:rPr>
              <a:t>13</a:t>
            </a:r>
          </a:p>
        </p:txBody>
      </p:sp>
      <p:pic>
        <p:nvPicPr>
          <p:cNvPr id="7" name="Picture 6" descr="Chart, histogram&#10;&#10;Description automatically generated">
            <a:extLst>
              <a:ext uri="{FF2B5EF4-FFF2-40B4-BE49-F238E27FC236}">
                <a16:creationId xmlns:a16="http://schemas.microsoft.com/office/drawing/2014/main" id="{CB8DDFD4-A442-4754-8B4B-94EE331E2102}"/>
              </a:ext>
            </a:extLst>
          </p:cNvPr>
          <p:cNvPicPr>
            <a:picLocks noChangeAspect="1"/>
          </p:cNvPicPr>
          <p:nvPr/>
        </p:nvPicPr>
        <p:blipFill>
          <a:blip r:embed="rId2"/>
          <a:stretch>
            <a:fillRect/>
          </a:stretch>
        </p:blipFill>
        <p:spPr>
          <a:xfrm>
            <a:off x="308113" y="2305877"/>
            <a:ext cx="8496886" cy="3379305"/>
          </a:xfrm>
          <a:prstGeom prst="rect">
            <a:avLst/>
          </a:prstGeom>
        </p:spPr>
      </p:pic>
    </p:spTree>
    <p:extLst>
      <p:ext uri="{BB962C8B-B14F-4D97-AF65-F5344CB8AC3E}">
        <p14:creationId xmlns:p14="http://schemas.microsoft.com/office/powerpoint/2010/main" val="80351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61DD9A-7C70-4858-B432-3ED2D3E95F15}"/>
              </a:ext>
            </a:extLst>
          </p:cNvPr>
          <p:cNvSpPr>
            <a:spLocks noGrp="1"/>
          </p:cNvSpPr>
          <p:nvPr>
            <p:ph idx="1"/>
          </p:nvPr>
        </p:nvSpPr>
        <p:spPr>
          <a:xfrm>
            <a:off x="628650" y="1336431"/>
            <a:ext cx="7886700" cy="4572000"/>
          </a:xfrm>
        </p:spPr>
        <p:txBody>
          <a:bodyPr>
            <a:noAutofit/>
          </a:bodyPr>
          <a:lstStyle/>
          <a:p>
            <a:r>
              <a:rPr lang="en-US" dirty="0">
                <a:latin typeface="Times New Roman" panose="02020603050405020304" pitchFamily="18" charset="0"/>
                <a:cs typeface="Times New Roman" panose="02020603050405020304" pitchFamily="18" charset="0"/>
              </a:rPr>
              <a:t>Box plot of spending score and annual income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F19D16AD-5748-40F8-9801-D18A8BB98798}"/>
              </a:ext>
            </a:extLst>
          </p:cNvPr>
          <p:cNvSpPr>
            <a:spLocks noGrp="1"/>
          </p:cNvSpPr>
          <p:nvPr>
            <p:ph type="title"/>
          </p:nvPr>
        </p:nvSpPr>
        <p:spPr>
          <a:xfrm>
            <a:off x="628650" y="365126"/>
            <a:ext cx="7886700" cy="971305"/>
          </a:xfrm>
        </p:spPr>
        <p:txBody>
          <a:bodyPr/>
          <a:lstStyle/>
          <a:p>
            <a:r>
              <a:rPr lang="en-US" dirty="0"/>
              <a:t>PLOTS (Cont.):</a:t>
            </a:r>
          </a:p>
        </p:txBody>
      </p:sp>
      <p:sp>
        <p:nvSpPr>
          <p:cNvPr id="6" name="TextBox 5">
            <a:extLst>
              <a:ext uri="{FF2B5EF4-FFF2-40B4-BE49-F238E27FC236}">
                <a16:creationId xmlns:a16="http://schemas.microsoft.com/office/drawing/2014/main" id="{80333C34-0F1A-47D5-816F-7561E57F8FE2}"/>
              </a:ext>
            </a:extLst>
          </p:cNvPr>
          <p:cNvSpPr txBox="1"/>
          <p:nvPr/>
        </p:nvSpPr>
        <p:spPr>
          <a:xfrm>
            <a:off x="8515350" y="6296942"/>
            <a:ext cx="495649" cy="461665"/>
          </a:xfrm>
          <a:prstGeom prst="rect">
            <a:avLst/>
          </a:prstGeom>
          <a:noFill/>
        </p:spPr>
        <p:txBody>
          <a:bodyPr wrap="none" rtlCol="0">
            <a:spAutoFit/>
          </a:bodyPr>
          <a:lstStyle/>
          <a:p>
            <a:r>
              <a:rPr lang="en-US" sz="2400" b="1" dirty="0">
                <a:solidFill>
                  <a:schemeClr val="accent4"/>
                </a:solidFill>
              </a:rPr>
              <a:t>14</a:t>
            </a:r>
          </a:p>
        </p:txBody>
      </p:sp>
      <p:pic>
        <p:nvPicPr>
          <p:cNvPr id="7" name="Picture 6" descr="Chart, box and whisker chart&#10;&#10;Description automatically generated">
            <a:extLst>
              <a:ext uri="{FF2B5EF4-FFF2-40B4-BE49-F238E27FC236}">
                <a16:creationId xmlns:a16="http://schemas.microsoft.com/office/drawing/2014/main" id="{13668468-F07B-451D-9866-D8AED8A34ECF}"/>
              </a:ext>
            </a:extLst>
          </p:cNvPr>
          <p:cNvPicPr>
            <a:picLocks noChangeAspect="1"/>
          </p:cNvPicPr>
          <p:nvPr/>
        </p:nvPicPr>
        <p:blipFill>
          <a:blip r:embed="rId2"/>
          <a:stretch>
            <a:fillRect/>
          </a:stretch>
        </p:blipFill>
        <p:spPr>
          <a:xfrm>
            <a:off x="308112" y="1818861"/>
            <a:ext cx="8507897" cy="3846443"/>
          </a:xfrm>
          <a:prstGeom prst="rect">
            <a:avLst/>
          </a:prstGeom>
        </p:spPr>
      </p:pic>
    </p:spTree>
    <p:extLst>
      <p:ext uri="{BB962C8B-B14F-4D97-AF65-F5344CB8AC3E}">
        <p14:creationId xmlns:p14="http://schemas.microsoft.com/office/powerpoint/2010/main" val="928507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F7CD0C-9DE0-4975-8EDE-C6FE528DCAB0}"/>
              </a:ext>
            </a:extLst>
          </p:cNvPr>
          <p:cNvSpPr>
            <a:spLocks noGrp="1"/>
          </p:cNvSpPr>
          <p:nvPr>
            <p:ph idx="1"/>
          </p:nvPr>
        </p:nvSpPr>
        <p:spPr>
          <a:xfrm>
            <a:off x="478301" y="1221400"/>
            <a:ext cx="8356209" cy="4701098"/>
          </a:xfrm>
        </p:spPr>
        <p:txBody>
          <a:bodyPr/>
          <a:lstStyle/>
          <a:p>
            <a:r>
              <a:rPr lang="en-US" dirty="0">
                <a:latin typeface="Times New Roman" panose="02020603050405020304" pitchFamily="18" charset="0"/>
                <a:cs typeface="Times New Roman" panose="02020603050405020304" pitchFamily="18" charset="0"/>
              </a:rPr>
              <a:t>Bar plot to check the distribution of number of customers in each age group</a:t>
            </a:r>
          </a:p>
        </p:txBody>
      </p:sp>
      <p:sp>
        <p:nvSpPr>
          <p:cNvPr id="3" name="Title 2">
            <a:extLst>
              <a:ext uri="{FF2B5EF4-FFF2-40B4-BE49-F238E27FC236}">
                <a16:creationId xmlns:a16="http://schemas.microsoft.com/office/drawing/2014/main" id="{49838D15-B6F6-4BFF-B3FB-910A848007E1}"/>
              </a:ext>
            </a:extLst>
          </p:cNvPr>
          <p:cNvSpPr>
            <a:spLocks noGrp="1"/>
          </p:cNvSpPr>
          <p:nvPr>
            <p:ph type="title"/>
          </p:nvPr>
        </p:nvSpPr>
        <p:spPr>
          <a:xfrm>
            <a:off x="478301" y="365127"/>
            <a:ext cx="8215533" cy="711052"/>
          </a:xfrm>
        </p:spPr>
        <p:txBody>
          <a:bodyPr/>
          <a:lstStyle/>
          <a:p>
            <a:r>
              <a:rPr lang="en-US" dirty="0"/>
              <a:t>PLOTS (Cont.):</a:t>
            </a:r>
          </a:p>
        </p:txBody>
      </p:sp>
      <p:sp>
        <p:nvSpPr>
          <p:cNvPr id="5" name="TextBox 4">
            <a:extLst>
              <a:ext uri="{FF2B5EF4-FFF2-40B4-BE49-F238E27FC236}">
                <a16:creationId xmlns:a16="http://schemas.microsoft.com/office/drawing/2014/main" id="{15FB1EFE-1622-4666-9571-8DCAB4EC3804}"/>
              </a:ext>
            </a:extLst>
          </p:cNvPr>
          <p:cNvSpPr txBox="1"/>
          <p:nvPr/>
        </p:nvSpPr>
        <p:spPr>
          <a:xfrm>
            <a:off x="8446009" y="6262040"/>
            <a:ext cx="495649" cy="461665"/>
          </a:xfrm>
          <a:prstGeom prst="rect">
            <a:avLst/>
          </a:prstGeom>
          <a:noFill/>
        </p:spPr>
        <p:txBody>
          <a:bodyPr wrap="none" rtlCol="0">
            <a:spAutoFit/>
          </a:bodyPr>
          <a:lstStyle/>
          <a:p>
            <a:r>
              <a:rPr lang="en-US" sz="2400" b="1" dirty="0">
                <a:solidFill>
                  <a:schemeClr val="accent4"/>
                </a:solidFill>
              </a:rPr>
              <a:t>15</a:t>
            </a:r>
          </a:p>
        </p:txBody>
      </p:sp>
      <p:pic>
        <p:nvPicPr>
          <p:cNvPr id="7" name="Picture 6" descr="Chart, bar chart&#10;&#10;Description automatically generated">
            <a:extLst>
              <a:ext uri="{FF2B5EF4-FFF2-40B4-BE49-F238E27FC236}">
                <a16:creationId xmlns:a16="http://schemas.microsoft.com/office/drawing/2014/main" id="{C7242779-F1FD-4D7A-A7AB-F81C654A8BF9}"/>
              </a:ext>
            </a:extLst>
          </p:cNvPr>
          <p:cNvPicPr>
            <a:picLocks noChangeAspect="1"/>
          </p:cNvPicPr>
          <p:nvPr/>
        </p:nvPicPr>
        <p:blipFill>
          <a:blip r:embed="rId2"/>
          <a:stretch>
            <a:fillRect/>
          </a:stretch>
        </p:blipFill>
        <p:spPr>
          <a:xfrm>
            <a:off x="309490" y="2146852"/>
            <a:ext cx="8632168" cy="3617844"/>
          </a:xfrm>
          <a:prstGeom prst="rect">
            <a:avLst/>
          </a:prstGeom>
        </p:spPr>
      </p:pic>
    </p:spTree>
    <p:extLst>
      <p:ext uri="{BB962C8B-B14F-4D97-AF65-F5344CB8AC3E}">
        <p14:creationId xmlns:p14="http://schemas.microsoft.com/office/powerpoint/2010/main" val="588099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25D422-5FE4-47AB-BFAF-91DD33FB2BA6}"/>
              </a:ext>
            </a:extLst>
          </p:cNvPr>
          <p:cNvSpPr>
            <a:spLocks noGrp="1"/>
          </p:cNvSpPr>
          <p:nvPr>
            <p:ph idx="1"/>
          </p:nvPr>
        </p:nvSpPr>
        <p:spPr>
          <a:xfrm>
            <a:off x="492369" y="1209824"/>
            <a:ext cx="8468751" cy="4712674"/>
          </a:xfrm>
        </p:spPr>
        <p:txBody>
          <a:bodyPr/>
          <a:lstStyle/>
          <a:p>
            <a:r>
              <a:rPr lang="en-US" dirty="0">
                <a:latin typeface="Times New Roman" panose="02020603050405020304" pitchFamily="18" charset="0"/>
                <a:cs typeface="Times New Roman" panose="02020603050405020304" pitchFamily="18" charset="0"/>
              </a:rPr>
              <a:t>Bar plot to visualize the number of customers according to their spending scores</a:t>
            </a:r>
            <a:endParaRPr lang="en-US" dirty="0"/>
          </a:p>
        </p:txBody>
      </p:sp>
      <p:sp>
        <p:nvSpPr>
          <p:cNvPr id="3" name="Title 2">
            <a:extLst>
              <a:ext uri="{FF2B5EF4-FFF2-40B4-BE49-F238E27FC236}">
                <a16:creationId xmlns:a16="http://schemas.microsoft.com/office/drawing/2014/main" id="{47303E82-F43E-4392-AEA3-1E01EBA936E9}"/>
              </a:ext>
            </a:extLst>
          </p:cNvPr>
          <p:cNvSpPr>
            <a:spLocks noGrp="1"/>
          </p:cNvSpPr>
          <p:nvPr>
            <p:ph type="title"/>
          </p:nvPr>
        </p:nvSpPr>
        <p:spPr>
          <a:xfrm>
            <a:off x="492369" y="365127"/>
            <a:ext cx="8022981" cy="844696"/>
          </a:xfrm>
        </p:spPr>
        <p:txBody>
          <a:bodyPr/>
          <a:lstStyle/>
          <a:p>
            <a:r>
              <a:rPr lang="en-US" dirty="0"/>
              <a:t>PLOTS (Cont.):</a:t>
            </a:r>
          </a:p>
        </p:txBody>
      </p:sp>
      <p:sp>
        <p:nvSpPr>
          <p:cNvPr id="5" name="TextBox 4">
            <a:extLst>
              <a:ext uri="{FF2B5EF4-FFF2-40B4-BE49-F238E27FC236}">
                <a16:creationId xmlns:a16="http://schemas.microsoft.com/office/drawing/2014/main" id="{6BD1764F-5B79-4265-9A5E-EA4025952259}"/>
              </a:ext>
            </a:extLst>
          </p:cNvPr>
          <p:cNvSpPr txBox="1"/>
          <p:nvPr/>
        </p:nvSpPr>
        <p:spPr>
          <a:xfrm>
            <a:off x="8515350" y="6262040"/>
            <a:ext cx="495649" cy="461665"/>
          </a:xfrm>
          <a:prstGeom prst="rect">
            <a:avLst/>
          </a:prstGeom>
          <a:noFill/>
        </p:spPr>
        <p:txBody>
          <a:bodyPr wrap="none" rtlCol="0">
            <a:spAutoFit/>
          </a:bodyPr>
          <a:lstStyle/>
          <a:p>
            <a:r>
              <a:rPr lang="en-US" sz="2400" b="1" dirty="0">
                <a:solidFill>
                  <a:schemeClr val="accent4"/>
                </a:solidFill>
              </a:rPr>
              <a:t>16</a:t>
            </a:r>
          </a:p>
        </p:txBody>
      </p:sp>
      <p:pic>
        <p:nvPicPr>
          <p:cNvPr id="7" name="Picture 6" descr="Chart, bar chart&#10;&#10;Description automatically generated">
            <a:extLst>
              <a:ext uri="{FF2B5EF4-FFF2-40B4-BE49-F238E27FC236}">
                <a16:creationId xmlns:a16="http://schemas.microsoft.com/office/drawing/2014/main" id="{B246D913-B280-4AD4-94F0-53647BA30A33}"/>
              </a:ext>
            </a:extLst>
          </p:cNvPr>
          <p:cNvPicPr>
            <a:picLocks noChangeAspect="1"/>
          </p:cNvPicPr>
          <p:nvPr/>
        </p:nvPicPr>
        <p:blipFill>
          <a:blip r:embed="rId2"/>
          <a:stretch>
            <a:fillRect/>
          </a:stretch>
        </p:blipFill>
        <p:spPr>
          <a:xfrm>
            <a:off x="0" y="2226364"/>
            <a:ext cx="9144000" cy="3421812"/>
          </a:xfrm>
          <a:prstGeom prst="rect">
            <a:avLst/>
          </a:prstGeom>
        </p:spPr>
      </p:pic>
    </p:spTree>
    <p:extLst>
      <p:ext uri="{BB962C8B-B14F-4D97-AF65-F5344CB8AC3E}">
        <p14:creationId xmlns:p14="http://schemas.microsoft.com/office/powerpoint/2010/main" val="1109209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1F1846-9076-461A-9E7D-B3F73711AC84}"/>
              </a:ext>
            </a:extLst>
          </p:cNvPr>
          <p:cNvSpPr>
            <a:spLocks noGrp="1"/>
          </p:cNvSpPr>
          <p:nvPr>
            <p:ph idx="1"/>
          </p:nvPr>
        </p:nvSpPr>
        <p:spPr>
          <a:xfrm>
            <a:off x="393895" y="1240710"/>
            <a:ext cx="8581293" cy="4709923"/>
          </a:xfrm>
        </p:spPr>
        <p:txBody>
          <a:bodyPr/>
          <a:lstStyle/>
          <a:p>
            <a:r>
              <a:rPr lang="en-US" dirty="0"/>
              <a:t>Plot of distribution of spending score</a:t>
            </a:r>
          </a:p>
          <a:p>
            <a:endParaRPr lang="en-US" dirty="0"/>
          </a:p>
        </p:txBody>
      </p:sp>
      <p:sp>
        <p:nvSpPr>
          <p:cNvPr id="3" name="Title 2">
            <a:extLst>
              <a:ext uri="{FF2B5EF4-FFF2-40B4-BE49-F238E27FC236}">
                <a16:creationId xmlns:a16="http://schemas.microsoft.com/office/drawing/2014/main" id="{6ED9DA43-8DA1-4813-AEE4-0462165DCFCC}"/>
              </a:ext>
            </a:extLst>
          </p:cNvPr>
          <p:cNvSpPr>
            <a:spLocks noGrp="1"/>
          </p:cNvSpPr>
          <p:nvPr>
            <p:ph type="title"/>
          </p:nvPr>
        </p:nvSpPr>
        <p:spPr>
          <a:xfrm>
            <a:off x="393895" y="365127"/>
            <a:ext cx="8356210" cy="875583"/>
          </a:xfrm>
        </p:spPr>
        <p:txBody>
          <a:bodyPr/>
          <a:lstStyle/>
          <a:p>
            <a:r>
              <a:rPr lang="en-US" dirty="0"/>
              <a:t>PLOTS (Cont.):</a:t>
            </a:r>
          </a:p>
        </p:txBody>
      </p:sp>
      <p:sp>
        <p:nvSpPr>
          <p:cNvPr id="5" name="TextBox 4">
            <a:extLst>
              <a:ext uri="{FF2B5EF4-FFF2-40B4-BE49-F238E27FC236}">
                <a16:creationId xmlns:a16="http://schemas.microsoft.com/office/drawing/2014/main" id="{0FE371DD-16CB-4610-8E9D-C637F0BFE614}"/>
              </a:ext>
            </a:extLst>
          </p:cNvPr>
          <p:cNvSpPr txBox="1"/>
          <p:nvPr/>
        </p:nvSpPr>
        <p:spPr>
          <a:xfrm>
            <a:off x="8502280" y="6262040"/>
            <a:ext cx="495649" cy="461665"/>
          </a:xfrm>
          <a:prstGeom prst="rect">
            <a:avLst/>
          </a:prstGeom>
          <a:noFill/>
        </p:spPr>
        <p:txBody>
          <a:bodyPr wrap="none" rtlCol="0">
            <a:spAutoFit/>
          </a:bodyPr>
          <a:lstStyle/>
          <a:p>
            <a:r>
              <a:rPr lang="en-US" sz="2400" b="1" dirty="0">
                <a:solidFill>
                  <a:schemeClr val="accent4"/>
                </a:solidFill>
              </a:rPr>
              <a:t>17</a:t>
            </a:r>
          </a:p>
        </p:txBody>
      </p:sp>
      <p:pic>
        <p:nvPicPr>
          <p:cNvPr id="7" name="Picture 6" descr="Chart, bar chart&#10;&#10;Description automatically generated">
            <a:extLst>
              <a:ext uri="{FF2B5EF4-FFF2-40B4-BE49-F238E27FC236}">
                <a16:creationId xmlns:a16="http://schemas.microsoft.com/office/drawing/2014/main" id="{676E4CE4-1EBF-423F-AB05-E6F357C742C4}"/>
              </a:ext>
            </a:extLst>
          </p:cNvPr>
          <p:cNvPicPr>
            <a:picLocks noChangeAspect="1"/>
          </p:cNvPicPr>
          <p:nvPr/>
        </p:nvPicPr>
        <p:blipFill>
          <a:blip r:embed="rId2"/>
          <a:stretch>
            <a:fillRect/>
          </a:stretch>
        </p:blipFill>
        <p:spPr>
          <a:xfrm>
            <a:off x="168812" y="1163835"/>
            <a:ext cx="8806376" cy="4786797"/>
          </a:xfrm>
          <a:prstGeom prst="rect">
            <a:avLst/>
          </a:prstGeom>
        </p:spPr>
      </p:pic>
    </p:spTree>
    <p:extLst>
      <p:ext uri="{BB962C8B-B14F-4D97-AF65-F5344CB8AC3E}">
        <p14:creationId xmlns:p14="http://schemas.microsoft.com/office/powerpoint/2010/main" val="1750033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53E75-C116-45A9-9A94-200258083C5B}"/>
              </a:ext>
            </a:extLst>
          </p:cNvPr>
          <p:cNvSpPr>
            <a:spLocks noGrp="1"/>
          </p:cNvSpPr>
          <p:nvPr>
            <p:ph idx="1"/>
          </p:nvPr>
        </p:nvSpPr>
        <p:spPr>
          <a:xfrm>
            <a:off x="450165" y="1190875"/>
            <a:ext cx="8482819" cy="4801962"/>
          </a:xfrm>
        </p:spPr>
        <p:txBody>
          <a:bodyPr/>
          <a:lstStyle/>
          <a:p>
            <a:r>
              <a:rPr lang="en-US" dirty="0"/>
              <a:t>Bar plot of age vs spending scores</a:t>
            </a:r>
          </a:p>
          <a:p>
            <a:pPr marL="0" indent="0">
              <a:buNone/>
            </a:pPr>
            <a:endParaRPr lang="en-US" dirty="0"/>
          </a:p>
        </p:txBody>
      </p:sp>
      <p:sp>
        <p:nvSpPr>
          <p:cNvPr id="3" name="Title 2">
            <a:extLst>
              <a:ext uri="{FF2B5EF4-FFF2-40B4-BE49-F238E27FC236}">
                <a16:creationId xmlns:a16="http://schemas.microsoft.com/office/drawing/2014/main" id="{68379FB7-D5D3-490D-9134-62034254DC98}"/>
              </a:ext>
            </a:extLst>
          </p:cNvPr>
          <p:cNvSpPr>
            <a:spLocks noGrp="1"/>
          </p:cNvSpPr>
          <p:nvPr>
            <p:ph type="title"/>
          </p:nvPr>
        </p:nvSpPr>
        <p:spPr>
          <a:xfrm>
            <a:off x="450165" y="365127"/>
            <a:ext cx="8482819" cy="825747"/>
          </a:xfrm>
        </p:spPr>
        <p:txBody>
          <a:bodyPr/>
          <a:lstStyle/>
          <a:p>
            <a:r>
              <a:rPr lang="en-US" dirty="0"/>
              <a:t>PLOTS (Cont.):</a:t>
            </a:r>
          </a:p>
        </p:txBody>
      </p:sp>
      <p:sp>
        <p:nvSpPr>
          <p:cNvPr id="5" name="TextBox 4">
            <a:extLst>
              <a:ext uri="{FF2B5EF4-FFF2-40B4-BE49-F238E27FC236}">
                <a16:creationId xmlns:a16="http://schemas.microsoft.com/office/drawing/2014/main" id="{6EBED4C3-80C2-4548-B392-211B28C74997}"/>
              </a:ext>
            </a:extLst>
          </p:cNvPr>
          <p:cNvSpPr txBox="1"/>
          <p:nvPr/>
        </p:nvSpPr>
        <p:spPr>
          <a:xfrm>
            <a:off x="8437335" y="6253503"/>
            <a:ext cx="495649" cy="461665"/>
          </a:xfrm>
          <a:prstGeom prst="rect">
            <a:avLst/>
          </a:prstGeom>
          <a:noFill/>
        </p:spPr>
        <p:txBody>
          <a:bodyPr wrap="none" rtlCol="0">
            <a:spAutoFit/>
          </a:bodyPr>
          <a:lstStyle/>
          <a:p>
            <a:r>
              <a:rPr lang="en-US" sz="2400" b="1" dirty="0">
                <a:solidFill>
                  <a:schemeClr val="accent4"/>
                </a:solidFill>
              </a:rPr>
              <a:t>18</a:t>
            </a:r>
          </a:p>
        </p:txBody>
      </p:sp>
      <p:pic>
        <p:nvPicPr>
          <p:cNvPr id="7" name="Picture 6" descr="Chart, bar chart&#10;&#10;Description automatically generated">
            <a:extLst>
              <a:ext uri="{FF2B5EF4-FFF2-40B4-BE49-F238E27FC236}">
                <a16:creationId xmlns:a16="http://schemas.microsoft.com/office/drawing/2014/main" id="{96A7C504-C290-4F1A-A45B-ECD6A1EAA5B8}"/>
              </a:ext>
            </a:extLst>
          </p:cNvPr>
          <p:cNvPicPr>
            <a:picLocks noChangeAspect="1"/>
          </p:cNvPicPr>
          <p:nvPr/>
        </p:nvPicPr>
        <p:blipFill>
          <a:blip r:embed="rId2"/>
          <a:stretch>
            <a:fillRect/>
          </a:stretch>
        </p:blipFill>
        <p:spPr>
          <a:xfrm>
            <a:off x="211016" y="1600199"/>
            <a:ext cx="8721968" cy="4224131"/>
          </a:xfrm>
          <a:prstGeom prst="rect">
            <a:avLst/>
          </a:prstGeom>
        </p:spPr>
      </p:pic>
    </p:spTree>
    <p:extLst>
      <p:ext uri="{BB962C8B-B14F-4D97-AF65-F5344CB8AC3E}">
        <p14:creationId xmlns:p14="http://schemas.microsoft.com/office/powerpoint/2010/main" val="239059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22949C-08A8-044B-82AF-DBEC7BA41A04}"/>
              </a:ext>
            </a:extLst>
          </p:cNvPr>
          <p:cNvSpPr>
            <a:spLocks noGrp="1"/>
          </p:cNvSpPr>
          <p:nvPr>
            <p:ph idx="1"/>
          </p:nvPr>
        </p:nvSpPr>
        <p:spPr>
          <a:xfrm>
            <a:off x="628650" y="1506072"/>
            <a:ext cx="8054308" cy="4472106"/>
          </a:xfrm>
        </p:spPr>
        <p:txBody>
          <a:bodyPr>
            <a:noAutofit/>
          </a:bodyPr>
          <a:lstStyle/>
          <a:p>
            <a:pPr lvl="0" fontAlgn="base"/>
            <a:r>
              <a:rPr lang="en-US" dirty="0">
                <a:latin typeface="Times New Roman" panose="02020603050405020304" pitchFamily="18" charset="0"/>
                <a:cs typeface="Times New Roman" panose="02020603050405020304" pitchFamily="18" charset="0"/>
              </a:rPr>
              <a:t>Customer Segmentation is the subdivision of a market into discrete customer groups that share similar characteristics. </a:t>
            </a:r>
          </a:p>
          <a:p>
            <a:pPr lvl="0" fontAlgn="base"/>
            <a:r>
              <a:rPr lang="en-US" dirty="0">
                <a:latin typeface="Times New Roman" panose="02020603050405020304" pitchFamily="18" charset="0"/>
                <a:cs typeface="Times New Roman" panose="02020603050405020304" pitchFamily="18" charset="0"/>
              </a:rPr>
              <a:t>Customer Segmentation can be a powerful means to identify unsatisfied customer needs. </a:t>
            </a:r>
          </a:p>
          <a:p>
            <a:pPr lvl="0" fontAlgn="base"/>
            <a:r>
              <a:rPr lang="en-US" dirty="0">
                <a:latin typeface="Times New Roman" panose="02020603050405020304" pitchFamily="18" charset="0"/>
                <a:cs typeface="Times New Roman" panose="02020603050405020304" pitchFamily="18" charset="0"/>
              </a:rPr>
              <a:t>Using the data companies can then outperform the competition by developing uniquely appealing products and services.</a:t>
            </a:r>
          </a:p>
        </p:txBody>
      </p:sp>
      <p:sp>
        <p:nvSpPr>
          <p:cNvPr id="3" name="Title 2">
            <a:extLst>
              <a:ext uri="{FF2B5EF4-FFF2-40B4-BE49-F238E27FC236}">
                <a16:creationId xmlns:a16="http://schemas.microsoft.com/office/drawing/2014/main" id="{642B87F7-1D5F-9D4C-B029-D5DF4D34B92B}"/>
              </a:ext>
            </a:extLst>
          </p:cNvPr>
          <p:cNvSpPr>
            <a:spLocks noGrp="1"/>
          </p:cNvSpPr>
          <p:nvPr>
            <p:ph type="title"/>
          </p:nvPr>
        </p:nvSpPr>
        <p:spPr>
          <a:xfrm>
            <a:off x="628650" y="365126"/>
            <a:ext cx="8515350" cy="872831"/>
          </a:xfrm>
        </p:spPr>
        <p:txBody>
          <a:bodyPr/>
          <a:lstStyle/>
          <a:p>
            <a:r>
              <a:rPr lang="en-US" dirty="0"/>
              <a:t>MEANING:</a:t>
            </a:r>
          </a:p>
        </p:txBody>
      </p:sp>
      <p:sp>
        <p:nvSpPr>
          <p:cNvPr id="5" name="TextBox 4">
            <a:extLst>
              <a:ext uri="{FF2B5EF4-FFF2-40B4-BE49-F238E27FC236}">
                <a16:creationId xmlns:a16="http://schemas.microsoft.com/office/drawing/2014/main" id="{FE7DFDD0-E6CC-4B33-BF01-1871B4AA36CE}"/>
              </a:ext>
            </a:extLst>
          </p:cNvPr>
          <p:cNvSpPr txBox="1"/>
          <p:nvPr/>
        </p:nvSpPr>
        <p:spPr>
          <a:xfrm>
            <a:off x="8614545" y="6246293"/>
            <a:ext cx="340158" cy="461665"/>
          </a:xfrm>
          <a:prstGeom prst="rect">
            <a:avLst/>
          </a:prstGeom>
          <a:noFill/>
        </p:spPr>
        <p:txBody>
          <a:bodyPr wrap="none" rtlCol="0">
            <a:spAutoFit/>
          </a:bodyPr>
          <a:lstStyle/>
          <a:p>
            <a:r>
              <a:rPr lang="en-US" sz="2400" b="1" dirty="0">
                <a:solidFill>
                  <a:schemeClr val="accent4"/>
                </a:solidFill>
              </a:rPr>
              <a:t>1</a:t>
            </a:r>
          </a:p>
        </p:txBody>
      </p:sp>
    </p:spTree>
    <p:extLst>
      <p:ext uri="{BB962C8B-B14F-4D97-AF65-F5344CB8AC3E}">
        <p14:creationId xmlns:p14="http://schemas.microsoft.com/office/powerpoint/2010/main" val="376989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D04CE4-9399-4BEF-8BDE-12CDB29E1669}"/>
              </a:ext>
            </a:extLst>
          </p:cNvPr>
          <p:cNvSpPr>
            <a:spLocks noGrp="1"/>
          </p:cNvSpPr>
          <p:nvPr>
            <p:ph idx="1"/>
          </p:nvPr>
        </p:nvSpPr>
        <p:spPr>
          <a:xfrm>
            <a:off x="407961" y="1195755"/>
            <a:ext cx="8328075" cy="4778520"/>
          </a:xfrm>
        </p:spPr>
        <p:txBody>
          <a:bodyPr/>
          <a:lstStyle/>
          <a:p>
            <a:r>
              <a:rPr lang="en-US" dirty="0">
                <a:latin typeface="Times New Roman" panose="02020603050405020304" pitchFamily="18" charset="0"/>
                <a:cs typeface="Times New Roman" panose="02020603050405020304" pitchFamily="18" charset="0"/>
              </a:rPr>
              <a:t>Bar plot to visualize the number of customers according to their annual income</a:t>
            </a:r>
            <a:endParaRPr lang="en-US" dirty="0"/>
          </a:p>
        </p:txBody>
      </p:sp>
      <p:sp>
        <p:nvSpPr>
          <p:cNvPr id="3" name="Title 2">
            <a:extLst>
              <a:ext uri="{FF2B5EF4-FFF2-40B4-BE49-F238E27FC236}">
                <a16:creationId xmlns:a16="http://schemas.microsoft.com/office/drawing/2014/main" id="{2554B546-1A33-4006-92D5-597FC0E919C2}"/>
              </a:ext>
            </a:extLst>
          </p:cNvPr>
          <p:cNvSpPr>
            <a:spLocks noGrp="1"/>
          </p:cNvSpPr>
          <p:nvPr>
            <p:ph type="title"/>
          </p:nvPr>
        </p:nvSpPr>
        <p:spPr>
          <a:xfrm>
            <a:off x="407962" y="365127"/>
            <a:ext cx="8107388" cy="830628"/>
          </a:xfrm>
        </p:spPr>
        <p:txBody>
          <a:bodyPr/>
          <a:lstStyle/>
          <a:p>
            <a:r>
              <a:rPr lang="en-US" dirty="0"/>
              <a:t>PLOTS (Cont.):</a:t>
            </a:r>
          </a:p>
        </p:txBody>
      </p:sp>
      <p:sp>
        <p:nvSpPr>
          <p:cNvPr id="5" name="TextBox 4">
            <a:extLst>
              <a:ext uri="{FF2B5EF4-FFF2-40B4-BE49-F238E27FC236}">
                <a16:creationId xmlns:a16="http://schemas.microsoft.com/office/drawing/2014/main" id="{8A8DC8F3-92E4-4E73-BB2E-89066B2E27D5}"/>
              </a:ext>
            </a:extLst>
          </p:cNvPr>
          <p:cNvSpPr txBox="1"/>
          <p:nvPr/>
        </p:nvSpPr>
        <p:spPr>
          <a:xfrm>
            <a:off x="8488211" y="6269496"/>
            <a:ext cx="495649" cy="461665"/>
          </a:xfrm>
          <a:prstGeom prst="rect">
            <a:avLst/>
          </a:prstGeom>
          <a:noFill/>
        </p:spPr>
        <p:txBody>
          <a:bodyPr wrap="none" rtlCol="0">
            <a:spAutoFit/>
          </a:bodyPr>
          <a:lstStyle/>
          <a:p>
            <a:r>
              <a:rPr lang="en-US" sz="2400" b="1" dirty="0">
                <a:solidFill>
                  <a:schemeClr val="accent4"/>
                </a:solidFill>
              </a:rPr>
              <a:t>19</a:t>
            </a:r>
          </a:p>
        </p:txBody>
      </p:sp>
      <p:pic>
        <p:nvPicPr>
          <p:cNvPr id="7" name="Picture 6" descr="Chart, bar chart&#10;&#10;Description automatically generated">
            <a:extLst>
              <a:ext uri="{FF2B5EF4-FFF2-40B4-BE49-F238E27FC236}">
                <a16:creationId xmlns:a16="http://schemas.microsoft.com/office/drawing/2014/main" id="{AAFAB491-53CE-467A-88E1-9C61A68D3A1A}"/>
              </a:ext>
            </a:extLst>
          </p:cNvPr>
          <p:cNvPicPr>
            <a:picLocks noChangeAspect="1"/>
          </p:cNvPicPr>
          <p:nvPr/>
        </p:nvPicPr>
        <p:blipFill>
          <a:blip r:embed="rId2"/>
          <a:stretch>
            <a:fillRect/>
          </a:stretch>
        </p:blipFill>
        <p:spPr>
          <a:xfrm>
            <a:off x="218661" y="1600199"/>
            <a:ext cx="8666922" cy="4273827"/>
          </a:xfrm>
          <a:prstGeom prst="rect">
            <a:avLst/>
          </a:prstGeom>
        </p:spPr>
      </p:pic>
    </p:spTree>
    <p:extLst>
      <p:ext uri="{BB962C8B-B14F-4D97-AF65-F5344CB8AC3E}">
        <p14:creationId xmlns:p14="http://schemas.microsoft.com/office/powerpoint/2010/main" val="634826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41FF00-ED70-4941-A521-1EE76482542A}"/>
              </a:ext>
            </a:extLst>
          </p:cNvPr>
          <p:cNvSpPr>
            <a:spLocks noGrp="1"/>
          </p:cNvSpPr>
          <p:nvPr>
            <p:ph idx="1"/>
          </p:nvPr>
        </p:nvSpPr>
        <p:spPr>
          <a:xfrm>
            <a:off x="436097" y="1244211"/>
            <a:ext cx="8553157" cy="4762694"/>
          </a:xfrm>
        </p:spPr>
        <p:txBody>
          <a:bodyPr/>
          <a:lstStyle/>
          <a:p>
            <a:r>
              <a:rPr lang="en-US" dirty="0"/>
              <a:t>Plot of distribution of annual income</a:t>
            </a:r>
          </a:p>
          <a:p>
            <a:endParaRPr lang="en-US" dirty="0"/>
          </a:p>
        </p:txBody>
      </p:sp>
      <p:sp>
        <p:nvSpPr>
          <p:cNvPr id="3" name="Title 2">
            <a:extLst>
              <a:ext uri="{FF2B5EF4-FFF2-40B4-BE49-F238E27FC236}">
                <a16:creationId xmlns:a16="http://schemas.microsoft.com/office/drawing/2014/main" id="{1BFABBD6-F135-4344-A749-E2D7AD5F38F2}"/>
              </a:ext>
            </a:extLst>
          </p:cNvPr>
          <p:cNvSpPr>
            <a:spLocks noGrp="1"/>
          </p:cNvSpPr>
          <p:nvPr>
            <p:ph type="title"/>
          </p:nvPr>
        </p:nvSpPr>
        <p:spPr>
          <a:xfrm>
            <a:off x="436098" y="365127"/>
            <a:ext cx="8079252" cy="879084"/>
          </a:xfrm>
        </p:spPr>
        <p:txBody>
          <a:bodyPr/>
          <a:lstStyle/>
          <a:p>
            <a:r>
              <a:rPr lang="en-US" dirty="0"/>
              <a:t>PLOTS (Cont.):</a:t>
            </a:r>
          </a:p>
        </p:txBody>
      </p:sp>
      <p:sp>
        <p:nvSpPr>
          <p:cNvPr id="5" name="TextBox 4">
            <a:extLst>
              <a:ext uri="{FF2B5EF4-FFF2-40B4-BE49-F238E27FC236}">
                <a16:creationId xmlns:a16="http://schemas.microsoft.com/office/drawing/2014/main" id="{4E4AD796-6455-4E81-A60C-4EA5C1D5470D}"/>
              </a:ext>
            </a:extLst>
          </p:cNvPr>
          <p:cNvSpPr txBox="1"/>
          <p:nvPr/>
        </p:nvSpPr>
        <p:spPr>
          <a:xfrm>
            <a:off x="8493605" y="6242797"/>
            <a:ext cx="495649" cy="461665"/>
          </a:xfrm>
          <a:prstGeom prst="rect">
            <a:avLst/>
          </a:prstGeom>
          <a:noFill/>
        </p:spPr>
        <p:txBody>
          <a:bodyPr wrap="none" rtlCol="0">
            <a:spAutoFit/>
          </a:bodyPr>
          <a:lstStyle/>
          <a:p>
            <a:r>
              <a:rPr lang="en-US" sz="2400" b="1" dirty="0">
                <a:solidFill>
                  <a:schemeClr val="accent4"/>
                </a:solidFill>
              </a:rPr>
              <a:t>20</a:t>
            </a:r>
          </a:p>
        </p:txBody>
      </p:sp>
      <p:pic>
        <p:nvPicPr>
          <p:cNvPr id="7" name="Picture 6" descr="Chart, histogram&#10;&#10;Description automatically generated">
            <a:extLst>
              <a:ext uri="{FF2B5EF4-FFF2-40B4-BE49-F238E27FC236}">
                <a16:creationId xmlns:a16="http://schemas.microsoft.com/office/drawing/2014/main" id="{3AEC5511-EA52-4D51-BAFF-84F608CB11DF}"/>
              </a:ext>
            </a:extLst>
          </p:cNvPr>
          <p:cNvPicPr>
            <a:picLocks noChangeAspect="1"/>
          </p:cNvPicPr>
          <p:nvPr/>
        </p:nvPicPr>
        <p:blipFill>
          <a:blip r:embed="rId2"/>
          <a:stretch>
            <a:fillRect/>
          </a:stretch>
        </p:blipFill>
        <p:spPr>
          <a:xfrm>
            <a:off x="154746" y="1719470"/>
            <a:ext cx="8720897" cy="4204252"/>
          </a:xfrm>
          <a:prstGeom prst="rect">
            <a:avLst/>
          </a:prstGeom>
        </p:spPr>
      </p:pic>
    </p:spTree>
    <p:extLst>
      <p:ext uri="{BB962C8B-B14F-4D97-AF65-F5344CB8AC3E}">
        <p14:creationId xmlns:p14="http://schemas.microsoft.com/office/powerpoint/2010/main" val="4025908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D10312-4B05-4D66-A0AA-71975904D7A8}"/>
              </a:ext>
            </a:extLst>
          </p:cNvPr>
          <p:cNvSpPr>
            <a:spLocks noGrp="1"/>
          </p:cNvSpPr>
          <p:nvPr>
            <p:ph idx="1"/>
          </p:nvPr>
        </p:nvSpPr>
        <p:spPr>
          <a:xfrm>
            <a:off x="393895" y="1362074"/>
            <a:ext cx="8510954" cy="4588559"/>
          </a:xfrm>
        </p:spPr>
        <p:txBody>
          <a:bodyPr/>
          <a:lstStyle/>
          <a:p>
            <a:r>
              <a:rPr lang="en-US" dirty="0"/>
              <a:t>Pair-plot to visualize the relationship between columns</a:t>
            </a:r>
          </a:p>
          <a:p>
            <a:endParaRPr lang="en-US" dirty="0"/>
          </a:p>
        </p:txBody>
      </p:sp>
      <p:sp>
        <p:nvSpPr>
          <p:cNvPr id="3" name="Title 2">
            <a:extLst>
              <a:ext uri="{FF2B5EF4-FFF2-40B4-BE49-F238E27FC236}">
                <a16:creationId xmlns:a16="http://schemas.microsoft.com/office/drawing/2014/main" id="{D3906D68-E4EC-42EE-BD66-0DCCDE74C540}"/>
              </a:ext>
            </a:extLst>
          </p:cNvPr>
          <p:cNvSpPr>
            <a:spLocks noGrp="1"/>
          </p:cNvSpPr>
          <p:nvPr>
            <p:ph type="title"/>
          </p:nvPr>
        </p:nvSpPr>
        <p:spPr>
          <a:xfrm>
            <a:off x="393895" y="365127"/>
            <a:ext cx="8328074" cy="802492"/>
          </a:xfrm>
        </p:spPr>
        <p:txBody>
          <a:bodyPr/>
          <a:lstStyle/>
          <a:p>
            <a:r>
              <a:rPr lang="en-US" dirty="0"/>
              <a:t>PLOTS (Cont.):</a:t>
            </a:r>
          </a:p>
        </p:txBody>
      </p:sp>
      <p:sp>
        <p:nvSpPr>
          <p:cNvPr id="5" name="TextBox 4">
            <a:extLst>
              <a:ext uri="{FF2B5EF4-FFF2-40B4-BE49-F238E27FC236}">
                <a16:creationId xmlns:a16="http://schemas.microsoft.com/office/drawing/2014/main" id="{C9450052-B7F7-44CE-A613-AA54BB09E0B9}"/>
              </a:ext>
            </a:extLst>
          </p:cNvPr>
          <p:cNvSpPr txBox="1"/>
          <p:nvPr/>
        </p:nvSpPr>
        <p:spPr>
          <a:xfrm>
            <a:off x="8474144" y="6262040"/>
            <a:ext cx="495649" cy="461665"/>
          </a:xfrm>
          <a:prstGeom prst="rect">
            <a:avLst/>
          </a:prstGeom>
          <a:noFill/>
        </p:spPr>
        <p:txBody>
          <a:bodyPr wrap="none" rtlCol="0">
            <a:spAutoFit/>
          </a:bodyPr>
          <a:lstStyle/>
          <a:p>
            <a:r>
              <a:rPr lang="en-US" sz="2400" b="1" dirty="0">
                <a:solidFill>
                  <a:schemeClr val="accent4"/>
                </a:solidFill>
              </a:rPr>
              <a:t>21</a:t>
            </a:r>
          </a:p>
        </p:txBody>
      </p:sp>
      <p:pic>
        <p:nvPicPr>
          <p:cNvPr id="7" name="Picture 6" descr="Chart, scatter chart&#10;&#10;Description automatically generated">
            <a:extLst>
              <a:ext uri="{FF2B5EF4-FFF2-40B4-BE49-F238E27FC236}">
                <a16:creationId xmlns:a16="http://schemas.microsoft.com/office/drawing/2014/main" id="{30D28F40-C896-4B26-9451-7F3898FA35AD}"/>
              </a:ext>
            </a:extLst>
          </p:cNvPr>
          <p:cNvPicPr>
            <a:picLocks noChangeAspect="1"/>
          </p:cNvPicPr>
          <p:nvPr/>
        </p:nvPicPr>
        <p:blipFill>
          <a:blip r:embed="rId2"/>
          <a:stretch>
            <a:fillRect/>
          </a:stretch>
        </p:blipFill>
        <p:spPr>
          <a:xfrm>
            <a:off x="239150" y="2047460"/>
            <a:ext cx="8665699" cy="3903173"/>
          </a:xfrm>
          <a:prstGeom prst="rect">
            <a:avLst/>
          </a:prstGeom>
        </p:spPr>
      </p:pic>
    </p:spTree>
    <p:extLst>
      <p:ext uri="{BB962C8B-B14F-4D97-AF65-F5344CB8AC3E}">
        <p14:creationId xmlns:p14="http://schemas.microsoft.com/office/powerpoint/2010/main" val="3877023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746F4B-5C7F-41DD-BC28-FCEF2042A57A}"/>
              </a:ext>
            </a:extLst>
          </p:cNvPr>
          <p:cNvSpPr>
            <a:spLocks noGrp="1"/>
          </p:cNvSpPr>
          <p:nvPr>
            <p:ph idx="1"/>
          </p:nvPr>
        </p:nvSpPr>
        <p:spPr>
          <a:xfrm>
            <a:off x="239151" y="1195755"/>
            <a:ext cx="8693834" cy="4768948"/>
          </a:xfrm>
        </p:spPr>
        <p:txBody>
          <a:bodyPr/>
          <a:lstStyle/>
          <a:p>
            <a:r>
              <a:rPr lang="en-US" dirty="0"/>
              <a:t>Heatmap plot for the data</a:t>
            </a:r>
          </a:p>
          <a:p>
            <a:endParaRPr lang="en-US" dirty="0"/>
          </a:p>
        </p:txBody>
      </p:sp>
      <p:sp>
        <p:nvSpPr>
          <p:cNvPr id="3" name="Title 2">
            <a:extLst>
              <a:ext uri="{FF2B5EF4-FFF2-40B4-BE49-F238E27FC236}">
                <a16:creationId xmlns:a16="http://schemas.microsoft.com/office/drawing/2014/main" id="{51909CD7-5349-4C97-8787-1016A978D9E0}"/>
              </a:ext>
            </a:extLst>
          </p:cNvPr>
          <p:cNvSpPr>
            <a:spLocks noGrp="1"/>
          </p:cNvSpPr>
          <p:nvPr>
            <p:ph type="title"/>
          </p:nvPr>
        </p:nvSpPr>
        <p:spPr>
          <a:xfrm>
            <a:off x="450164" y="365127"/>
            <a:ext cx="8065186" cy="687460"/>
          </a:xfrm>
        </p:spPr>
        <p:txBody>
          <a:bodyPr/>
          <a:lstStyle/>
          <a:p>
            <a:r>
              <a:rPr lang="en-US" dirty="0"/>
              <a:t>PLOTS (Cont.):</a:t>
            </a:r>
          </a:p>
        </p:txBody>
      </p:sp>
      <p:sp>
        <p:nvSpPr>
          <p:cNvPr id="5" name="TextBox 4">
            <a:extLst>
              <a:ext uri="{FF2B5EF4-FFF2-40B4-BE49-F238E27FC236}">
                <a16:creationId xmlns:a16="http://schemas.microsoft.com/office/drawing/2014/main" id="{126D9A69-6483-4AFD-8247-11542EFBD7A6}"/>
              </a:ext>
            </a:extLst>
          </p:cNvPr>
          <p:cNvSpPr txBox="1"/>
          <p:nvPr/>
        </p:nvSpPr>
        <p:spPr>
          <a:xfrm>
            <a:off x="8437336" y="6262040"/>
            <a:ext cx="495649" cy="461665"/>
          </a:xfrm>
          <a:prstGeom prst="rect">
            <a:avLst/>
          </a:prstGeom>
          <a:noFill/>
        </p:spPr>
        <p:txBody>
          <a:bodyPr wrap="none" rtlCol="0">
            <a:spAutoFit/>
          </a:bodyPr>
          <a:lstStyle/>
          <a:p>
            <a:r>
              <a:rPr lang="en-US" sz="2400" b="1" dirty="0">
                <a:solidFill>
                  <a:schemeClr val="accent4"/>
                </a:solidFill>
              </a:rPr>
              <a:t>22</a:t>
            </a:r>
          </a:p>
        </p:txBody>
      </p:sp>
      <p:pic>
        <p:nvPicPr>
          <p:cNvPr id="7" name="Picture 6" descr="Chart, treemap chart&#10;&#10;Description automatically generated">
            <a:extLst>
              <a:ext uri="{FF2B5EF4-FFF2-40B4-BE49-F238E27FC236}">
                <a16:creationId xmlns:a16="http://schemas.microsoft.com/office/drawing/2014/main" id="{251CDDEE-8774-406E-A6C7-383A8DA27DB3}"/>
              </a:ext>
            </a:extLst>
          </p:cNvPr>
          <p:cNvPicPr>
            <a:picLocks noChangeAspect="1"/>
          </p:cNvPicPr>
          <p:nvPr/>
        </p:nvPicPr>
        <p:blipFill>
          <a:blip r:embed="rId2"/>
          <a:stretch>
            <a:fillRect/>
          </a:stretch>
        </p:blipFill>
        <p:spPr>
          <a:xfrm>
            <a:off x="450164" y="1709529"/>
            <a:ext cx="8482821" cy="4255173"/>
          </a:xfrm>
          <a:prstGeom prst="rect">
            <a:avLst/>
          </a:prstGeom>
        </p:spPr>
      </p:pic>
    </p:spTree>
    <p:extLst>
      <p:ext uri="{BB962C8B-B14F-4D97-AF65-F5344CB8AC3E}">
        <p14:creationId xmlns:p14="http://schemas.microsoft.com/office/powerpoint/2010/main" val="3259162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3F5966-230F-439F-A54F-A658C93F558C}"/>
              </a:ext>
            </a:extLst>
          </p:cNvPr>
          <p:cNvSpPr>
            <a:spLocks noGrp="1"/>
          </p:cNvSpPr>
          <p:nvPr>
            <p:ph idx="1"/>
          </p:nvPr>
        </p:nvSpPr>
        <p:spPr>
          <a:xfrm>
            <a:off x="457200" y="1362074"/>
            <a:ext cx="8229600" cy="4695825"/>
          </a:xfrm>
        </p:spPr>
        <p:txBody>
          <a:bodyPr/>
          <a:lstStyle/>
          <a:p>
            <a:r>
              <a:rPr lang="en-US" dirty="0"/>
              <a:t>3-D plot of annual income vs spending score vs age</a:t>
            </a:r>
          </a:p>
          <a:p>
            <a:endParaRPr lang="en-US" dirty="0"/>
          </a:p>
        </p:txBody>
      </p:sp>
      <p:sp>
        <p:nvSpPr>
          <p:cNvPr id="3" name="Title 2">
            <a:extLst>
              <a:ext uri="{FF2B5EF4-FFF2-40B4-BE49-F238E27FC236}">
                <a16:creationId xmlns:a16="http://schemas.microsoft.com/office/drawing/2014/main" id="{E2C651E0-02E8-40A7-9EA3-EDB9C0B3F837}"/>
              </a:ext>
            </a:extLst>
          </p:cNvPr>
          <p:cNvSpPr>
            <a:spLocks noGrp="1"/>
          </p:cNvSpPr>
          <p:nvPr>
            <p:ph type="title"/>
          </p:nvPr>
        </p:nvSpPr>
        <p:spPr>
          <a:xfrm>
            <a:off x="457200" y="365126"/>
            <a:ext cx="8058150" cy="996949"/>
          </a:xfrm>
        </p:spPr>
        <p:txBody>
          <a:bodyPr/>
          <a:lstStyle/>
          <a:p>
            <a:r>
              <a:rPr lang="en-US" dirty="0"/>
              <a:t>PLOTS (Cont.):</a:t>
            </a:r>
          </a:p>
        </p:txBody>
      </p:sp>
      <p:sp>
        <p:nvSpPr>
          <p:cNvPr id="5" name="TextBox 4">
            <a:extLst>
              <a:ext uri="{FF2B5EF4-FFF2-40B4-BE49-F238E27FC236}">
                <a16:creationId xmlns:a16="http://schemas.microsoft.com/office/drawing/2014/main" id="{D6B3FE82-F633-4A59-8950-4039311D6E14}"/>
              </a:ext>
            </a:extLst>
          </p:cNvPr>
          <p:cNvSpPr txBox="1"/>
          <p:nvPr/>
        </p:nvSpPr>
        <p:spPr>
          <a:xfrm>
            <a:off x="8527332" y="6312775"/>
            <a:ext cx="495649" cy="461665"/>
          </a:xfrm>
          <a:prstGeom prst="rect">
            <a:avLst/>
          </a:prstGeom>
          <a:noFill/>
        </p:spPr>
        <p:txBody>
          <a:bodyPr wrap="none" rtlCol="0">
            <a:spAutoFit/>
          </a:bodyPr>
          <a:lstStyle/>
          <a:p>
            <a:r>
              <a:rPr lang="en-US" sz="2400" b="1" dirty="0">
                <a:solidFill>
                  <a:schemeClr val="accent4"/>
                </a:solidFill>
              </a:rPr>
              <a:t>23</a:t>
            </a:r>
          </a:p>
        </p:txBody>
      </p:sp>
      <p:pic>
        <p:nvPicPr>
          <p:cNvPr id="7" name="Picture 6" descr="Chart, scatter chart&#10;&#10;Description automatically generated">
            <a:extLst>
              <a:ext uri="{FF2B5EF4-FFF2-40B4-BE49-F238E27FC236}">
                <a16:creationId xmlns:a16="http://schemas.microsoft.com/office/drawing/2014/main" id="{140B3BBE-A03B-430D-ACEF-241884AF1AA0}"/>
              </a:ext>
            </a:extLst>
          </p:cNvPr>
          <p:cNvPicPr>
            <a:picLocks noChangeAspect="1"/>
          </p:cNvPicPr>
          <p:nvPr/>
        </p:nvPicPr>
        <p:blipFill>
          <a:blip r:embed="rId2"/>
          <a:stretch>
            <a:fillRect/>
          </a:stretch>
        </p:blipFill>
        <p:spPr>
          <a:xfrm>
            <a:off x="308113" y="2146852"/>
            <a:ext cx="8478078" cy="3687418"/>
          </a:xfrm>
          <a:prstGeom prst="rect">
            <a:avLst/>
          </a:prstGeom>
        </p:spPr>
      </p:pic>
    </p:spTree>
    <p:extLst>
      <p:ext uri="{BB962C8B-B14F-4D97-AF65-F5344CB8AC3E}">
        <p14:creationId xmlns:p14="http://schemas.microsoft.com/office/powerpoint/2010/main" val="1259811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A77E94-30DA-4B81-8223-BCE13615A7AC}"/>
              </a:ext>
            </a:extLst>
          </p:cNvPr>
          <p:cNvSpPr>
            <a:spLocks noGrp="1"/>
          </p:cNvSpPr>
          <p:nvPr>
            <p:ph type="title"/>
          </p:nvPr>
        </p:nvSpPr>
        <p:spPr>
          <a:xfrm>
            <a:off x="690122" y="99894"/>
            <a:ext cx="7886700" cy="898912"/>
          </a:xfrm>
        </p:spPr>
        <p:txBody>
          <a:bodyPr/>
          <a:lstStyle/>
          <a:p>
            <a:r>
              <a:rPr lang="en-US" dirty="0"/>
              <a:t>THE ELBOW METHOD:</a:t>
            </a:r>
          </a:p>
        </p:txBody>
      </p:sp>
      <p:sp>
        <p:nvSpPr>
          <p:cNvPr id="4" name="TextBox 3">
            <a:extLst>
              <a:ext uri="{FF2B5EF4-FFF2-40B4-BE49-F238E27FC236}">
                <a16:creationId xmlns:a16="http://schemas.microsoft.com/office/drawing/2014/main" id="{5E3DD5B2-B761-47EE-B1C1-01B360BC4BE5}"/>
              </a:ext>
            </a:extLst>
          </p:cNvPr>
          <p:cNvSpPr txBox="1"/>
          <p:nvPr/>
        </p:nvSpPr>
        <p:spPr>
          <a:xfrm>
            <a:off x="8421329" y="6257835"/>
            <a:ext cx="722671" cy="461665"/>
          </a:xfrm>
          <a:prstGeom prst="rect">
            <a:avLst/>
          </a:prstGeom>
          <a:noFill/>
        </p:spPr>
        <p:txBody>
          <a:bodyPr wrap="square" rtlCol="0">
            <a:spAutoFit/>
          </a:bodyPr>
          <a:lstStyle/>
          <a:p>
            <a:r>
              <a:rPr lang="en-US" sz="2400" b="1" dirty="0">
                <a:solidFill>
                  <a:schemeClr val="accent4"/>
                </a:solidFill>
              </a:rPr>
              <a:t>25</a:t>
            </a:r>
          </a:p>
        </p:txBody>
      </p:sp>
      <p:sp>
        <p:nvSpPr>
          <p:cNvPr id="5" name="Content Placeholder 4">
            <a:extLst>
              <a:ext uri="{FF2B5EF4-FFF2-40B4-BE49-F238E27FC236}">
                <a16:creationId xmlns:a16="http://schemas.microsoft.com/office/drawing/2014/main" id="{D72B95F5-D0B6-4A1E-9611-E43CD8F2C108}"/>
              </a:ext>
            </a:extLst>
          </p:cNvPr>
          <p:cNvSpPr>
            <a:spLocks noGrp="1"/>
          </p:cNvSpPr>
          <p:nvPr>
            <p:ph idx="1"/>
          </p:nvPr>
        </p:nvSpPr>
        <p:spPr>
          <a:xfrm>
            <a:off x="628650" y="1195754"/>
            <a:ext cx="7886700" cy="4529797"/>
          </a:xfrm>
        </p:spPr>
        <p:txBody>
          <a:bodyPr/>
          <a:lstStyle/>
          <a:p>
            <a:r>
              <a:rPr lang="en-US" dirty="0">
                <a:latin typeface="Times New Roman" panose="02020603050405020304" pitchFamily="18" charset="0"/>
                <a:cs typeface="Times New Roman" panose="02020603050405020304" pitchFamily="18" charset="0"/>
              </a:rPr>
              <a:t>Calculates the Within Cluster Sum of Squared Errors (WSS) for different values of k, and choose the k for which WSS first starts to diminish.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6666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FEAD8A-2E4A-4CCC-9762-BEE86BDF7BC5}"/>
              </a:ext>
            </a:extLst>
          </p:cNvPr>
          <p:cNvSpPr>
            <a:spLocks noGrp="1"/>
          </p:cNvSpPr>
          <p:nvPr>
            <p:ph idx="1"/>
          </p:nvPr>
        </p:nvSpPr>
        <p:spPr>
          <a:xfrm>
            <a:off x="628650" y="970671"/>
            <a:ext cx="8051116" cy="5092504"/>
          </a:xfrm>
        </p:spPr>
        <p:txBody>
          <a:bodyPr>
            <a:noAutofit/>
          </a:bodyPr>
          <a:lstStyle/>
          <a:p>
            <a:r>
              <a:rPr lang="en-US" dirty="0">
                <a:latin typeface="Times New Roman" panose="02020603050405020304" pitchFamily="18" charset="0"/>
                <a:cs typeface="Times New Roman" panose="02020603050405020304" pitchFamily="18" charset="0"/>
              </a:rPr>
              <a:t>In the plot of WSS-versus k, this is visible as an elbow.</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optimal K value is found to be 5 using the elbow method.</a:t>
            </a:r>
          </a:p>
        </p:txBody>
      </p:sp>
      <p:sp>
        <p:nvSpPr>
          <p:cNvPr id="3" name="Title 2">
            <a:extLst>
              <a:ext uri="{FF2B5EF4-FFF2-40B4-BE49-F238E27FC236}">
                <a16:creationId xmlns:a16="http://schemas.microsoft.com/office/drawing/2014/main" id="{7226A44C-CBE5-4F23-8AF6-5671FAEC9CA3}"/>
              </a:ext>
            </a:extLst>
          </p:cNvPr>
          <p:cNvSpPr>
            <a:spLocks noGrp="1"/>
          </p:cNvSpPr>
          <p:nvPr>
            <p:ph type="title"/>
          </p:nvPr>
        </p:nvSpPr>
        <p:spPr>
          <a:xfrm>
            <a:off x="464234" y="365126"/>
            <a:ext cx="8051116" cy="605545"/>
          </a:xfrm>
        </p:spPr>
        <p:txBody>
          <a:bodyPr>
            <a:normAutofit fontScale="90000"/>
          </a:bodyPr>
          <a:lstStyle/>
          <a:p>
            <a:r>
              <a:rPr lang="en-US" dirty="0"/>
              <a:t>THE ELBOW METHOD (Cont.):</a:t>
            </a:r>
          </a:p>
        </p:txBody>
      </p:sp>
      <p:sp>
        <p:nvSpPr>
          <p:cNvPr id="4" name="TextBox 3">
            <a:extLst>
              <a:ext uri="{FF2B5EF4-FFF2-40B4-BE49-F238E27FC236}">
                <a16:creationId xmlns:a16="http://schemas.microsoft.com/office/drawing/2014/main" id="{E6305A5F-A0B1-487A-8210-63E905D126A5}"/>
              </a:ext>
            </a:extLst>
          </p:cNvPr>
          <p:cNvSpPr txBox="1"/>
          <p:nvPr/>
        </p:nvSpPr>
        <p:spPr>
          <a:xfrm>
            <a:off x="8515350" y="6262041"/>
            <a:ext cx="495649" cy="461665"/>
          </a:xfrm>
          <a:prstGeom prst="rect">
            <a:avLst/>
          </a:prstGeom>
          <a:noFill/>
        </p:spPr>
        <p:txBody>
          <a:bodyPr wrap="none" rtlCol="0">
            <a:spAutoFit/>
          </a:bodyPr>
          <a:lstStyle/>
          <a:p>
            <a:r>
              <a:rPr lang="en-US" sz="2400" b="1" dirty="0">
                <a:solidFill>
                  <a:schemeClr val="accent4"/>
                </a:solidFill>
              </a:rPr>
              <a:t>26</a:t>
            </a:r>
          </a:p>
        </p:txBody>
      </p:sp>
      <p:pic>
        <p:nvPicPr>
          <p:cNvPr id="7" name="Picture 6" descr="Chart, line chart&#10;&#10;Description automatically generated">
            <a:extLst>
              <a:ext uri="{FF2B5EF4-FFF2-40B4-BE49-F238E27FC236}">
                <a16:creationId xmlns:a16="http://schemas.microsoft.com/office/drawing/2014/main" id="{9C2B6826-C8B1-4ABF-92C6-41C89A747767}"/>
              </a:ext>
            </a:extLst>
          </p:cNvPr>
          <p:cNvPicPr>
            <a:picLocks noChangeAspect="1"/>
          </p:cNvPicPr>
          <p:nvPr/>
        </p:nvPicPr>
        <p:blipFill>
          <a:blip r:embed="rId3"/>
          <a:stretch>
            <a:fillRect/>
          </a:stretch>
        </p:blipFill>
        <p:spPr>
          <a:xfrm>
            <a:off x="268356" y="2057399"/>
            <a:ext cx="8507895" cy="2753139"/>
          </a:xfrm>
          <a:prstGeom prst="rect">
            <a:avLst/>
          </a:prstGeom>
        </p:spPr>
      </p:pic>
    </p:spTree>
    <p:extLst>
      <p:ext uri="{BB962C8B-B14F-4D97-AF65-F5344CB8AC3E}">
        <p14:creationId xmlns:p14="http://schemas.microsoft.com/office/powerpoint/2010/main" val="2209104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F29CC-B594-45F3-A8C9-95061B478018}"/>
              </a:ext>
            </a:extLst>
          </p:cNvPr>
          <p:cNvSpPr>
            <a:spLocks noGrp="1"/>
          </p:cNvSpPr>
          <p:nvPr>
            <p:ph type="title"/>
          </p:nvPr>
        </p:nvSpPr>
        <p:spPr>
          <a:xfrm>
            <a:off x="628650" y="365127"/>
            <a:ext cx="7886700" cy="830628"/>
          </a:xfrm>
        </p:spPr>
        <p:txBody>
          <a:bodyPr/>
          <a:lstStyle/>
          <a:p>
            <a:r>
              <a:rPr lang="en-US" dirty="0"/>
              <a:t>THE ELBOW METHOD (Cont.):</a:t>
            </a:r>
          </a:p>
        </p:txBody>
      </p:sp>
      <p:sp>
        <p:nvSpPr>
          <p:cNvPr id="4" name="TextBox 3">
            <a:extLst>
              <a:ext uri="{FF2B5EF4-FFF2-40B4-BE49-F238E27FC236}">
                <a16:creationId xmlns:a16="http://schemas.microsoft.com/office/drawing/2014/main" id="{3386DB11-1616-48C7-991F-0B63518E99A0}"/>
              </a:ext>
            </a:extLst>
          </p:cNvPr>
          <p:cNvSpPr txBox="1"/>
          <p:nvPr/>
        </p:nvSpPr>
        <p:spPr>
          <a:xfrm>
            <a:off x="8515350" y="6262040"/>
            <a:ext cx="495649" cy="461665"/>
          </a:xfrm>
          <a:prstGeom prst="rect">
            <a:avLst/>
          </a:prstGeom>
          <a:noFill/>
        </p:spPr>
        <p:txBody>
          <a:bodyPr wrap="none" rtlCol="0">
            <a:spAutoFit/>
          </a:bodyPr>
          <a:lstStyle/>
          <a:p>
            <a:r>
              <a:rPr lang="en-US" sz="2400" b="1" dirty="0">
                <a:solidFill>
                  <a:schemeClr val="accent4"/>
                </a:solidFill>
              </a:rPr>
              <a:t>27</a:t>
            </a:r>
          </a:p>
        </p:txBody>
      </p:sp>
      <p:sp>
        <p:nvSpPr>
          <p:cNvPr id="7" name="Content Placeholder 6">
            <a:extLst>
              <a:ext uri="{FF2B5EF4-FFF2-40B4-BE49-F238E27FC236}">
                <a16:creationId xmlns:a16="http://schemas.microsoft.com/office/drawing/2014/main" id="{1BCB912B-33B8-4890-BF3B-55D137903B01}"/>
              </a:ext>
            </a:extLst>
          </p:cNvPr>
          <p:cNvSpPr>
            <a:spLocks noGrp="1"/>
          </p:cNvSpPr>
          <p:nvPr>
            <p:ph idx="1"/>
          </p:nvPr>
        </p:nvSpPr>
        <p:spPr>
          <a:xfrm>
            <a:off x="628650" y="1195754"/>
            <a:ext cx="8305404" cy="4754879"/>
          </a:xfrm>
        </p:spPr>
        <p:txBody>
          <a:bodyPr>
            <a:normAutofit/>
          </a:bodyPr>
          <a:lstStyle/>
          <a:p>
            <a:r>
              <a:rPr lang="en-US" dirty="0">
                <a:latin typeface="Times New Roman" panose="02020603050405020304" pitchFamily="18" charset="0"/>
                <a:cs typeface="Times New Roman" panose="02020603050405020304" pitchFamily="18" charset="0"/>
              </a:rPr>
              <a:t>The steps can be summarized in the below steps: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Compute K-Means clustering for different values of K by varying K from 1 to 10 clusters.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For each K, calculate the total within-cluster sum of square (WCSS).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Plot the curve of WCSS vs the number of clusters K.</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The location of a bend (knee) in the plot is generally considered as an indicator of the appropriate number of clusters.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4590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49C1CB-A0D7-4AC9-AECB-8332ED25DDB1}"/>
              </a:ext>
            </a:extLst>
          </p:cNvPr>
          <p:cNvSpPr>
            <a:spLocks noGrp="1"/>
          </p:cNvSpPr>
          <p:nvPr>
            <p:ph idx="1"/>
          </p:nvPr>
        </p:nvSpPr>
        <p:spPr>
          <a:xfrm>
            <a:off x="628650" y="1125415"/>
            <a:ext cx="7886700" cy="4929412"/>
          </a:xfrm>
        </p:spPr>
        <p:txBody>
          <a:bodyPr>
            <a:no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CBFE7F5D-8BF0-42E4-A70E-93ADA31C2D60}"/>
              </a:ext>
            </a:extLst>
          </p:cNvPr>
          <p:cNvSpPr>
            <a:spLocks noGrp="1"/>
          </p:cNvSpPr>
          <p:nvPr>
            <p:ph type="title"/>
          </p:nvPr>
        </p:nvSpPr>
        <p:spPr>
          <a:xfrm>
            <a:off x="628650" y="365126"/>
            <a:ext cx="7886700" cy="760289"/>
          </a:xfrm>
        </p:spPr>
        <p:txBody>
          <a:bodyPr/>
          <a:lstStyle/>
          <a:p>
            <a:r>
              <a:rPr lang="en-US" dirty="0"/>
              <a:t>RESULTS:</a:t>
            </a:r>
          </a:p>
        </p:txBody>
      </p:sp>
      <p:sp>
        <p:nvSpPr>
          <p:cNvPr id="4" name="TextBox 3">
            <a:extLst>
              <a:ext uri="{FF2B5EF4-FFF2-40B4-BE49-F238E27FC236}">
                <a16:creationId xmlns:a16="http://schemas.microsoft.com/office/drawing/2014/main" id="{9BD74D64-EFB0-4D6A-8449-368D7E8100F3}"/>
              </a:ext>
            </a:extLst>
          </p:cNvPr>
          <p:cNvSpPr txBox="1"/>
          <p:nvPr/>
        </p:nvSpPr>
        <p:spPr>
          <a:xfrm>
            <a:off x="8431941" y="6239435"/>
            <a:ext cx="495649" cy="461665"/>
          </a:xfrm>
          <a:prstGeom prst="rect">
            <a:avLst/>
          </a:prstGeom>
          <a:noFill/>
        </p:spPr>
        <p:txBody>
          <a:bodyPr wrap="none" rtlCol="0">
            <a:spAutoFit/>
          </a:bodyPr>
          <a:lstStyle/>
          <a:p>
            <a:r>
              <a:rPr lang="en-US" sz="2400" b="1" dirty="0">
                <a:solidFill>
                  <a:schemeClr val="accent4"/>
                </a:solidFill>
              </a:rPr>
              <a:t>28</a:t>
            </a:r>
          </a:p>
        </p:txBody>
      </p:sp>
      <p:pic>
        <p:nvPicPr>
          <p:cNvPr id="7" name="Picture 6" descr="Chart, scatter chart&#10;&#10;Description automatically generated">
            <a:extLst>
              <a:ext uri="{FF2B5EF4-FFF2-40B4-BE49-F238E27FC236}">
                <a16:creationId xmlns:a16="http://schemas.microsoft.com/office/drawing/2014/main" id="{12CACE25-A608-4C1F-ACA4-5065B66324DB}"/>
              </a:ext>
            </a:extLst>
          </p:cNvPr>
          <p:cNvPicPr>
            <a:picLocks noChangeAspect="1"/>
          </p:cNvPicPr>
          <p:nvPr/>
        </p:nvPicPr>
        <p:blipFill>
          <a:blip r:embed="rId2"/>
          <a:stretch>
            <a:fillRect/>
          </a:stretch>
        </p:blipFill>
        <p:spPr>
          <a:xfrm>
            <a:off x="129209" y="1590260"/>
            <a:ext cx="8945217" cy="4103903"/>
          </a:xfrm>
          <a:prstGeom prst="rect">
            <a:avLst/>
          </a:prstGeom>
        </p:spPr>
      </p:pic>
    </p:spTree>
    <p:extLst>
      <p:ext uri="{BB962C8B-B14F-4D97-AF65-F5344CB8AC3E}">
        <p14:creationId xmlns:p14="http://schemas.microsoft.com/office/powerpoint/2010/main" val="1434501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B0BC98-7BDC-4EDF-AB6B-24908FBF8D69}"/>
              </a:ext>
            </a:extLst>
          </p:cNvPr>
          <p:cNvSpPr>
            <a:spLocks noGrp="1"/>
          </p:cNvSpPr>
          <p:nvPr>
            <p:ph idx="1"/>
          </p:nvPr>
        </p:nvSpPr>
        <p:spPr>
          <a:xfrm>
            <a:off x="628650" y="1083212"/>
            <a:ext cx="7886700" cy="4839285"/>
          </a:xfrm>
        </p:spPr>
        <p:txBody>
          <a:bodyPr>
            <a:normAutofit/>
          </a:bodyPr>
          <a:lstStyle/>
          <a:p>
            <a:r>
              <a:rPr lang="en-US" dirty="0">
                <a:latin typeface="Times New Roman" panose="02020603050405020304" pitchFamily="18" charset="0"/>
                <a:cs typeface="Times New Roman" panose="02020603050405020304" pitchFamily="18" charset="0"/>
              </a:rPr>
              <a:t>K means clustering is one of the most popular clustering algorithms and usually the first thing practitioners apply when solving clustering tasks to get an idea of the structure of the dataset. </a:t>
            </a:r>
          </a:p>
          <a:p>
            <a:r>
              <a:rPr lang="en-US" dirty="0">
                <a:latin typeface="Times New Roman" panose="02020603050405020304" pitchFamily="18" charset="0"/>
                <a:cs typeface="Times New Roman" panose="02020603050405020304" pitchFamily="18" charset="0"/>
              </a:rPr>
              <a:t>The goal of K means is to group data points into distinct non-overlapping subgroups. One of the major application of K means clustering is segmentation of customers to get a better understanding of them which in turn could be used to increase the revenue of the company.</a:t>
            </a:r>
          </a:p>
        </p:txBody>
      </p:sp>
      <p:sp>
        <p:nvSpPr>
          <p:cNvPr id="3" name="Title 2">
            <a:extLst>
              <a:ext uri="{FF2B5EF4-FFF2-40B4-BE49-F238E27FC236}">
                <a16:creationId xmlns:a16="http://schemas.microsoft.com/office/drawing/2014/main" id="{1C7BDBA3-0E38-474C-8567-3A205DC649ED}"/>
              </a:ext>
            </a:extLst>
          </p:cNvPr>
          <p:cNvSpPr>
            <a:spLocks noGrp="1"/>
          </p:cNvSpPr>
          <p:nvPr>
            <p:ph type="title"/>
          </p:nvPr>
        </p:nvSpPr>
        <p:spPr>
          <a:xfrm>
            <a:off x="628650" y="365127"/>
            <a:ext cx="7886700" cy="718086"/>
          </a:xfrm>
        </p:spPr>
        <p:txBody>
          <a:bodyPr/>
          <a:lstStyle/>
          <a:p>
            <a:r>
              <a:rPr lang="en-US" dirty="0"/>
              <a:t>CONCLUSIONS:</a:t>
            </a:r>
          </a:p>
        </p:txBody>
      </p:sp>
      <p:sp>
        <p:nvSpPr>
          <p:cNvPr id="4" name="TextBox 3">
            <a:extLst>
              <a:ext uri="{FF2B5EF4-FFF2-40B4-BE49-F238E27FC236}">
                <a16:creationId xmlns:a16="http://schemas.microsoft.com/office/drawing/2014/main" id="{2B98AF4B-2FA9-47D1-9EC5-BE015F5E9636}"/>
              </a:ext>
            </a:extLst>
          </p:cNvPr>
          <p:cNvSpPr txBox="1"/>
          <p:nvPr/>
        </p:nvSpPr>
        <p:spPr>
          <a:xfrm>
            <a:off x="8515350" y="6262040"/>
            <a:ext cx="495649" cy="461665"/>
          </a:xfrm>
          <a:prstGeom prst="rect">
            <a:avLst/>
          </a:prstGeom>
          <a:noFill/>
        </p:spPr>
        <p:txBody>
          <a:bodyPr wrap="none" rtlCol="0">
            <a:spAutoFit/>
          </a:bodyPr>
          <a:lstStyle/>
          <a:p>
            <a:r>
              <a:rPr lang="en-US" sz="2400" b="1" dirty="0">
                <a:solidFill>
                  <a:schemeClr val="accent4"/>
                </a:solidFill>
              </a:rPr>
              <a:t>29</a:t>
            </a:r>
          </a:p>
        </p:txBody>
      </p:sp>
    </p:spTree>
    <p:extLst>
      <p:ext uri="{BB962C8B-B14F-4D97-AF65-F5344CB8AC3E}">
        <p14:creationId xmlns:p14="http://schemas.microsoft.com/office/powerpoint/2010/main" val="4244371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EF4A39-55D8-4D52-AD06-FBC21F588A34}"/>
              </a:ext>
            </a:extLst>
          </p:cNvPr>
          <p:cNvSpPr>
            <a:spLocks noGrp="1"/>
          </p:cNvSpPr>
          <p:nvPr>
            <p:ph idx="1"/>
          </p:nvPr>
        </p:nvSpPr>
        <p:spPr>
          <a:xfrm>
            <a:off x="628649" y="1294228"/>
            <a:ext cx="8115781" cy="4712678"/>
          </a:xfrm>
        </p:spPr>
        <p:txBody>
          <a:bodyPr>
            <a:normAutofit/>
          </a:bodyPr>
          <a:lstStyle/>
          <a:p>
            <a:pPr algn="just"/>
            <a:r>
              <a:rPr lang="en-US" dirty="0">
                <a:latin typeface="Times New Roman" panose="02020603050405020304" pitchFamily="18" charset="0"/>
                <a:cs typeface="Times New Roman" panose="02020603050405020304" pitchFamily="18" charset="0"/>
              </a:rPr>
              <a:t>The most common ways in which businesses segment their customer base are:</a:t>
            </a:r>
          </a:p>
          <a:p>
            <a:r>
              <a:rPr lang="en-US" b="1" dirty="0">
                <a:latin typeface="Times New Roman" panose="02020603050405020304" pitchFamily="18" charset="0"/>
                <a:cs typeface="Times New Roman" panose="02020603050405020304" pitchFamily="18" charset="0"/>
              </a:rPr>
              <a:t>Demographic information: </a:t>
            </a:r>
            <a:r>
              <a:rPr lang="en-US" dirty="0">
                <a:latin typeface="Times New Roman" panose="02020603050405020304" pitchFamily="18" charset="0"/>
                <a:cs typeface="Times New Roman" panose="02020603050405020304" pitchFamily="18" charset="0"/>
              </a:rPr>
              <a:t> such as gender, age, familial and marital status, income, education, and occupation.</a:t>
            </a:r>
          </a:p>
          <a:p>
            <a:r>
              <a:rPr lang="en-US" b="1" dirty="0">
                <a:latin typeface="Times New Roman" panose="02020603050405020304" pitchFamily="18" charset="0"/>
                <a:cs typeface="Times New Roman" panose="02020603050405020304" pitchFamily="18" charset="0"/>
              </a:rPr>
              <a:t>Geographical information: </a:t>
            </a:r>
            <a:r>
              <a:rPr lang="en-US" dirty="0">
                <a:latin typeface="Times New Roman" panose="02020603050405020304" pitchFamily="18" charset="0"/>
                <a:cs typeface="Times New Roman" panose="02020603050405020304" pitchFamily="18" charset="0"/>
              </a:rPr>
              <a:t>which differs depending on the scope of the company. For localized businesses, this info might pertain to specific towns or counties. For larger companies, it might mean a customer’s city, state, or even country of residence.</a:t>
            </a:r>
          </a:p>
          <a:p>
            <a:pPr marL="514350" indent="-514350" algn="just">
              <a:buFont typeface="+mj-lt"/>
              <a:buAutoNum type="arabicPeriod"/>
            </a:pPr>
            <a:endParaRPr lang="en-US"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64E1B66B-4B54-4BD8-997D-5B2F11266C88}"/>
              </a:ext>
            </a:extLst>
          </p:cNvPr>
          <p:cNvSpPr>
            <a:spLocks noGrp="1"/>
          </p:cNvSpPr>
          <p:nvPr>
            <p:ph type="title"/>
          </p:nvPr>
        </p:nvSpPr>
        <p:spPr>
          <a:xfrm>
            <a:off x="628650" y="365127"/>
            <a:ext cx="8248064" cy="661816"/>
          </a:xfrm>
        </p:spPr>
        <p:txBody>
          <a:bodyPr/>
          <a:lstStyle/>
          <a:p>
            <a:r>
              <a:rPr lang="en-US" dirty="0"/>
              <a:t>COMMON WAYS:</a:t>
            </a:r>
          </a:p>
        </p:txBody>
      </p:sp>
      <p:sp>
        <p:nvSpPr>
          <p:cNvPr id="4" name="TextBox 3">
            <a:extLst>
              <a:ext uri="{FF2B5EF4-FFF2-40B4-BE49-F238E27FC236}">
                <a16:creationId xmlns:a16="http://schemas.microsoft.com/office/drawing/2014/main" id="{55A53B6C-25A9-4729-9D92-6C47BEBBB2BE}"/>
              </a:ext>
            </a:extLst>
          </p:cNvPr>
          <p:cNvSpPr txBox="1"/>
          <p:nvPr/>
        </p:nvSpPr>
        <p:spPr>
          <a:xfrm>
            <a:off x="8559017" y="6274191"/>
            <a:ext cx="340158" cy="461665"/>
          </a:xfrm>
          <a:prstGeom prst="rect">
            <a:avLst/>
          </a:prstGeom>
          <a:noFill/>
        </p:spPr>
        <p:txBody>
          <a:bodyPr wrap="none" rtlCol="0">
            <a:spAutoFit/>
          </a:bodyPr>
          <a:lstStyle/>
          <a:p>
            <a:r>
              <a:rPr lang="en-US" sz="2400" b="1" dirty="0">
                <a:solidFill>
                  <a:schemeClr val="accent4"/>
                </a:solidFill>
              </a:rPr>
              <a:t>2</a:t>
            </a:r>
          </a:p>
        </p:txBody>
      </p:sp>
    </p:spTree>
    <p:extLst>
      <p:ext uri="{BB962C8B-B14F-4D97-AF65-F5344CB8AC3E}">
        <p14:creationId xmlns:p14="http://schemas.microsoft.com/office/powerpoint/2010/main" val="4224585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220954-10BA-4EDE-9D49-F3C8AF486303}"/>
              </a:ext>
            </a:extLst>
          </p:cNvPr>
          <p:cNvSpPr>
            <a:spLocks noGrp="1"/>
          </p:cNvSpPr>
          <p:nvPr>
            <p:ph idx="1"/>
          </p:nvPr>
        </p:nvSpPr>
        <p:spPr/>
        <p:txBody>
          <a:bodyPr/>
          <a:lstStyle/>
          <a:p>
            <a:r>
              <a:rPr lang="en-US" dirty="0"/>
              <a:t>Pandas : Data analysis or data simulation package</a:t>
            </a:r>
          </a:p>
          <a:p>
            <a:r>
              <a:rPr lang="en-US" dirty="0" err="1"/>
              <a:t>Numpy</a:t>
            </a:r>
            <a:r>
              <a:rPr lang="en-US" dirty="0"/>
              <a:t>: Scientific computational package</a:t>
            </a:r>
          </a:p>
          <a:p>
            <a:r>
              <a:rPr lang="en-US" dirty="0"/>
              <a:t>Seaborn: Statistical package</a:t>
            </a:r>
          </a:p>
          <a:p>
            <a:r>
              <a:rPr lang="en-US" dirty="0"/>
              <a:t>Matplotlib: Package to get various plots</a:t>
            </a:r>
          </a:p>
        </p:txBody>
      </p:sp>
      <p:sp>
        <p:nvSpPr>
          <p:cNvPr id="3" name="Title 2">
            <a:extLst>
              <a:ext uri="{FF2B5EF4-FFF2-40B4-BE49-F238E27FC236}">
                <a16:creationId xmlns:a16="http://schemas.microsoft.com/office/drawing/2014/main" id="{F7E81678-9368-4826-A8BB-2250EECE199E}"/>
              </a:ext>
            </a:extLst>
          </p:cNvPr>
          <p:cNvSpPr>
            <a:spLocks noGrp="1"/>
          </p:cNvSpPr>
          <p:nvPr>
            <p:ph type="title"/>
          </p:nvPr>
        </p:nvSpPr>
        <p:spPr/>
        <p:txBody>
          <a:bodyPr/>
          <a:lstStyle/>
          <a:p>
            <a:r>
              <a:rPr lang="en-US" dirty="0"/>
              <a:t>Useful Python Packages:</a:t>
            </a:r>
          </a:p>
        </p:txBody>
      </p:sp>
      <p:sp>
        <p:nvSpPr>
          <p:cNvPr id="5" name="TextBox 4">
            <a:extLst>
              <a:ext uri="{FF2B5EF4-FFF2-40B4-BE49-F238E27FC236}">
                <a16:creationId xmlns:a16="http://schemas.microsoft.com/office/drawing/2014/main" id="{8BDB851E-AE9A-4E47-AFBC-D1F194152245}"/>
              </a:ext>
            </a:extLst>
          </p:cNvPr>
          <p:cNvSpPr txBox="1"/>
          <p:nvPr/>
        </p:nvSpPr>
        <p:spPr>
          <a:xfrm>
            <a:off x="8454170" y="6248624"/>
            <a:ext cx="495649" cy="461665"/>
          </a:xfrm>
          <a:prstGeom prst="rect">
            <a:avLst/>
          </a:prstGeom>
          <a:noFill/>
        </p:spPr>
        <p:txBody>
          <a:bodyPr wrap="square" rtlCol="0">
            <a:spAutoFit/>
          </a:bodyPr>
          <a:lstStyle/>
          <a:p>
            <a:r>
              <a:rPr lang="en-US" sz="2400" b="1" dirty="0">
                <a:solidFill>
                  <a:schemeClr val="accent4"/>
                </a:solidFill>
              </a:rPr>
              <a:t>32</a:t>
            </a:r>
          </a:p>
        </p:txBody>
      </p:sp>
    </p:spTree>
    <p:extLst>
      <p:ext uri="{BB962C8B-B14F-4D97-AF65-F5344CB8AC3E}">
        <p14:creationId xmlns:p14="http://schemas.microsoft.com/office/powerpoint/2010/main" val="1506020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220954-10BA-4EDE-9D49-F3C8AF486303}"/>
              </a:ext>
            </a:extLst>
          </p:cNvPr>
          <p:cNvSpPr>
            <a:spLocks noGrp="1"/>
          </p:cNvSpPr>
          <p:nvPr>
            <p:ph idx="1"/>
          </p:nvPr>
        </p:nvSpPr>
        <p:spPr>
          <a:xfrm>
            <a:off x="628650" y="1386348"/>
            <a:ext cx="7886700" cy="4660491"/>
          </a:xfrm>
        </p:spPr>
        <p:txBody>
          <a:bodyPr/>
          <a:lstStyle/>
          <a:p>
            <a:pPr marL="0" indent="0">
              <a:buNone/>
            </a:pPr>
            <a:endParaRPr lang="en-US" dirty="0"/>
          </a:p>
        </p:txBody>
      </p:sp>
      <p:sp>
        <p:nvSpPr>
          <p:cNvPr id="3" name="Title 2">
            <a:extLst>
              <a:ext uri="{FF2B5EF4-FFF2-40B4-BE49-F238E27FC236}">
                <a16:creationId xmlns:a16="http://schemas.microsoft.com/office/drawing/2014/main" id="{F7E81678-9368-4826-A8BB-2250EECE199E}"/>
              </a:ext>
            </a:extLst>
          </p:cNvPr>
          <p:cNvSpPr>
            <a:spLocks noGrp="1"/>
          </p:cNvSpPr>
          <p:nvPr>
            <p:ph type="title"/>
          </p:nvPr>
        </p:nvSpPr>
        <p:spPr/>
        <p:txBody>
          <a:bodyPr/>
          <a:lstStyle/>
          <a:p>
            <a:r>
              <a:rPr lang="en-US" dirty="0"/>
              <a:t>Flow chart:</a:t>
            </a:r>
          </a:p>
        </p:txBody>
      </p:sp>
      <p:sp>
        <p:nvSpPr>
          <p:cNvPr id="4" name="Oval 3">
            <a:extLst>
              <a:ext uri="{FF2B5EF4-FFF2-40B4-BE49-F238E27FC236}">
                <a16:creationId xmlns:a16="http://schemas.microsoft.com/office/drawing/2014/main" id="{874713C1-F486-443A-8940-3CE22A8B8430}"/>
              </a:ext>
            </a:extLst>
          </p:cNvPr>
          <p:cNvSpPr/>
          <p:nvPr/>
        </p:nvSpPr>
        <p:spPr>
          <a:xfrm>
            <a:off x="1538441" y="1575673"/>
            <a:ext cx="1415845" cy="530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Start</a:t>
            </a:r>
          </a:p>
        </p:txBody>
      </p:sp>
      <p:sp>
        <p:nvSpPr>
          <p:cNvPr id="5" name="Rectangle 4">
            <a:extLst>
              <a:ext uri="{FF2B5EF4-FFF2-40B4-BE49-F238E27FC236}">
                <a16:creationId xmlns:a16="http://schemas.microsoft.com/office/drawing/2014/main" id="{293E7200-09AE-4848-BC81-00A49278996E}"/>
              </a:ext>
            </a:extLst>
          </p:cNvPr>
          <p:cNvSpPr/>
          <p:nvPr/>
        </p:nvSpPr>
        <p:spPr>
          <a:xfrm>
            <a:off x="874763" y="2614234"/>
            <a:ext cx="2743200" cy="449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Read CSV dataset</a:t>
            </a:r>
          </a:p>
        </p:txBody>
      </p:sp>
      <p:sp>
        <p:nvSpPr>
          <p:cNvPr id="6" name="Rectangle 5">
            <a:extLst>
              <a:ext uri="{FF2B5EF4-FFF2-40B4-BE49-F238E27FC236}">
                <a16:creationId xmlns:a16="http://schemas.microsoft.com/office/drawing/2014/main" id="{5E0145F6-F886-4222-89F1-F868F5565B08}"/>
              </a:ext>
            </a:extLst>
          </p:cNvPr>
          <p:cNvSpPr/>
          <p:nvPr/>
        </p:nvSpPr>
        <p:spPr>
          <a:xfrm>
            <a:off x="874763" y="3605959"/>
            <a:ext cx="2743200" cy="958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Generate various plots based on useful columns available</a:t>
            </a:r>
          </a:p>
        </p:txBody>
      </p:sp>
      <p:sp>
        <p:nvSpPr>
          <p:cNvPr id="7" name="Rectangle 6">
            <a:extLst>
              <a:ext uri="{FF2B5EF4-FFF2-40B4-BE49-F238E27FC236}">
                <a16:creationId xmlns:a16="http://schemas.microsoft.com/office/drawing/2014/main" id="{EC7CEFCE-9225-471F-A773-ECA8886E5080}"/>
              </a:ext>
            </a:extLst>
          </p:cNvPr>
          <p:cNvSpPr/>
          <p:nvPr/>
        </p:nvSpPr>
        <p:spPr>
          <a:xfrm>
            <a:off x="874763" y="5154561"/>
            <a:ext cx="2743200" cy="5161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Perform elbow method to find good fit value for K</a:t>
            </a:r>
          </a:p>
        </p:txBody>
      </p:sp>
      <p:sp>
        <p:nvSpPr>
          <p:cNvPr id="8" name="Rectangle 7">
            <a:extLst>
              <a:ext uri="{FF2B5EF4-FFF2-40B4-BE49-F238E27FC236}">
                <a16:creationId xmlns:a16="http://schemas.microsoft.com/office/drawing/2014/main" id="{F354A4D9-AF91-485D-BF1E-6E8532C2997C}"/>
              </a:ext>
            </a:extLst>
          </p:cNvPr>
          <p:cNvSpPr/>
          <p:nvPr/>
        </p:nvSpPr>
        <p:spPr>
          <a:xfrm>
            <a:off x="5117690" y="2839147"/>
            <a:ext cx="3151547" cy="7668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Perform K-Means clustering</a:t>
            </a:r>
          </a:p>
        </p:txBody>
      </p:sp>
      <p:sp>
        <p:nvSpPr>
          <p:cNvPr id="9" name="Oval 8">
            <a:extLst>
              <a:ext uri="{FF2B5EF4-FFF2-40B4-BE49-F238E27FC236}">
                <a16:creationId xmlns:a16="http://schemas.microsoft.com/office/drawing/2014/main" id="{AE51FB47-7F03-4EB4-8A45-C17D1C8F1176}"/>
              </a:ext>
            </a:extLst>
          </p:cNvPr>
          <p:cNvSpPr/>
          <p:nvPr/>
        </p:nvSpPr>
        <p:spPr>
          <a:xfrm>
            <a:off x="5985540" y="4096239"/>
            <a:ext cx="1415845" cy="530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End</a:t>
            </a:r>
          </a:p>
        </p:txBody>
      </p:sp>
      <p:cxnSp>
        <p:nvCxnSpPr>
          <p:cNvPr id="11" name="Straight Arrow Connector 10">
            <a:extLst>
              <a:ext uri="{FF2B5EF4-FFF2-40B4-BE49-F238E27FC236}">
                <a16:creationId xmlns:a16="http://schemas.microsoft.com/office/drawing/2014/main" id="{CC38FF10-0F44-4534-9BA8-F7EF3C52800B}"/>
              </a:ext>
            </a:extLst>
          </p:cNvPr>
          <p:cNvCxnSpPr>
            <a:stCxn id="4" idx="4"/>
          </p:cNvCxnSpPr>
          <p:nvPr/>
        </p:nvCxnSpPr>
        <p:spPr>
          <a:xfrm flipH="1">
            <a:off x="2246363" y="2106615"/>
            <a:ext cx="1" cy="5076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CE07C8B-A978-4C62-A0A7-30F5BD396468}"/>
              </a:ext>
            </a:extLst>
          </p:cNvPr>
          <p:cNvCxnSpPr>
            <a:stCxn id="5" idx="2"/>
            <a:endCxn id="6" idx="0"/>
          </p:cNvCxnSpPr>
          <p:nvPr/>
        </p:nvCxnSpPr>
        <p:spPr>
          <a:xfrm>
            <a:off x="2246363" y="3064060"/>
            <a:ext cx="0" cy="5418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81BCA00A-D5BC-4718-A9FF-643EA3CC7E1B}"/>
              </a:ext>
            </a:extLst>
          </p:cNvPr>
          <p:cNvCxnSpPr>
            <a:stCxn id="6" idx="2"/>
            <a:endCxn id="7" idx="0"/>
          </p:cNvCxnSpPr>
          <p:nvPr/>
        </p:nvCxnSpPr>
        <p:spPr>
          <a:xfrm>
            <a:off x="2246363" y="4564604"/>
            <a:ext cx="0" cy="5899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5AF5A7AF-726C-44E4-B50C-5540F161DDDF}"/>
              </a:ext>
            </a:extLst>
          </p:cNvPr>
          <p:cNvCxnSpPr>
            <a:stCxn id="7" idx="3"/>
            <a:endCxn id="8" idx="1"/>
          </p:cNvCxnSpPr>
          <p:nvPr/>
        </p:nvCxnSpPr>
        <p:spPr>
          <a:xfrm flipV="1">
            <a:off x="3617963" y="3222553"/>
            <a:ext cx="1499727" cy="219010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AABE81C9-31A4-4EBB-B7EB-BE027F4EFD70}"/>
              </a:ext>
            </a:extLst>
          </p:cNvPr>
          <p:cNvCxnSpPr>
            <a:stCxn id="8" idx="2"/>
            <a:endCxn id="9" idx="0"/>
          </p:cNvCxnSpPr>
          <p:nvPr/>
        </p:nvCxnSpPr>
        <p:spPr>
          <a:xfrm flipH="1">
            <a:off x="6693463" y="3605959"/>
            <a:ext cx="1" cy="4902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19B3ACE8-A74F-4D65-85F0-42423BEA0431}"/>
              </a:ext>
            </a:extLst>
          </p:cNvPr>
          <p:cNvSpPr txBox="1"/>
          <p:nvPr/>
        </p:nvSpPr>
        <p:spPr>
          <a:xfrm>
            <a:off x="8454170" y="6292869"/>
            <a:ext cx="495649" cy="461665"/>
          </a:xfrm>
          <a:prstGeom prst="rect">
            <a:avLst/>
          </a:prstGeom>
          <a:noFill/>
        </p:spPr>
        <p:txBody>
          <a:bodyPr wrap="square" rtlCol="0">
            <a:spAutoFit/>
          </a:bodyPr>
          <a:lstStyle/>
          <a:p>
            <a:r>
              <a:rPr lang="en-US" sz="2400" b="1">
                <a:solidFill>
                  <a:schemeClr val="accent4"/>
                </a:solidFill>
              </a:rPr>
              <a:t>33</a:t>
            </a:r>
            <a:endParaRPr lang="en-US" sz="2400" b="1" dirty="0">
              <a:solidFill>
                <a:schemeClr val="accent4"/>
              </a:solidFill>
            </a:endParaRPr>
          </a:p>
        </p:txBody>
      </p:sp>
    </p:spTree>
    <p:extLst>
      <p:ext uri="{BB962C8B-B14F-4D97-AF65-F5344CB8AC3E}">
        <p14:creationId xmlns:p14="http://schemas.microsoft.com/office/powerpoint/2010/main" val="1946470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1712D0-83E8-470F-9AA4-96338F20756F}"/>
              </a:ext>
            </a:extLst>
          </p:cNvPr>
          <p:cNvSpPr>
            <a:spLocks noGrp="1"/>
          </p:cNvSpPr>
          <p:nvPr>
            <p:ph type="title"/>
          </p:nvPr>
        </p:nvSpPr>
        <p:spPr>
          <a:xfrm>
            <a:off x="703384" y="1702191"/>
            <a:ext cx="7811965" cy="2757267"/>
          </a:xfrm>
        </p:spPr>
        <p:txBody>
          <a:bodyPr/>
          <a:lstStyle/>
          <a:p>
            <a:r>
              <a:rPr lang="en-US" dirty="0"/>
              <a:t>          </a:t>
            </a:r>
            <a:r>
              <a:rPr lang="en-US" sz="6600" dirty="0"/>
              <a:t>Thank You</a:t>
            </a:r>
          </a:p>
        </p:txBody>
      </p:sp>
      <p:sp>
        <p:nvSpPr>
          <p:cNvPr id="2" name="TextBox 1">
            <a:extLst>
              <a:ext uri="{FF2B5EF4-FFF2-40B4-BE49-F238E27FC236}">
                <a16:creationId xmlns:a16="http://schemas.microsoft.com/office/drawing/2014/main" id="{A5C215D2-8F78-482E-9399-BD0BDCEE1E04}"/>
              </a:ext>
            </a:extLst>
          </p:cNvPr>
          <p:cNvSpPr txBox="1"/>
          <p:nvPr/>
        </p:nvSpPr>
        <p:spPr>
          <a:xfrm>
            <a:off x="8454170" y="6248624"/>
            <a:ext cx="495649" cy="461665"/>
          </a:xfrm>
          <a:prstGeom prst="rect">
            <a:avLst/>
          </a:prstGeom>
          <a:noFill/>
        </p:spPr>
        <p:txBody>
          <a:bodyPr wrap="square" rtlCol="0">
            <a:spAutoFit/>
          </a:bodyPr>
          <a:lstStyle/>
          <a:p>
            <a:r>
              <a:rPr lang="en-US" sz="2400" b="1" dirty="0">
                <a:solidFill>
                  <a:schemeClr val="accent4"/>
                </a:solidFill>
              </a:rPr>
              <a:t>31</a:t>
            </a:r>
          </a:p>
        </p:txBody>
      </p:sp>
    </p:spTree>
    <p:extLst>
      <p:ext uri="{BB962C8B-B14F-4D97-AF65-F5344CB8AC3E}">
        <p14:creationId xmlns:p14="http://schemas.microsoft.com/office/powerpoint/2010/main" val="1319533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9EEAE2-8F9A-A543-966A-C56206B5E3CE}"/>
              </a:ext>
            </a:extLst>
          </p:cNvPr>
          <p:cNvSpPr>
            <a:spLocks noGrp="1"/>
          </p:cNvSpPr>
          <p:nvPr>
            <p:ph idx="1"/>
          </p:nvPr>
        </p:nvSpPr>
        <p:spPr>
          <a:xfrm>
            <a:off x="628650" y="1536806"/>
            <a:ext cx="7886700" cy="4216875"/>
          </a:xfrm>
        </p:spPr>
        <p:txBody>
          <a:bodyPr>
            <a:noAutofit/>
          </a:bodyPr>
          <a:lstStyle/>
          <a:p>
            <a:r>
              <a:rPr lang="en-US" b="1" dirty="0">
                <a:latin typeface="Times New Roman" panose="02020603050405020304" pitchFamily="18" charset="0"/>
                <a:cs typeface="Times New Roman" panose="02020603050405020304" pitchFamily="18" charset="0"/>
              </a:rPr>
              <a:t> Psychographics: </a:t>
            </a:r>
            <a:r>
              <a:rPr lang="en-US" dirty="0">
                <a:latin typeface="Times New Roman" panose="02020603050405020304" pitchFamily="18" charset="0"/>
                <a:cs typeface="Times New Roman" panose="02020603050405020304" pitchFamily="18" charset="0"/>
              </a:rPr>
              <a:t>such as social class, lifestyle, and            personality traits.</a:t>
            </a:r>
          </a:p>
          <a:p>
            <a:r>
              <a:rPr lang="en-US" b="1" dirty="0">
                <a:latin typeface="Times New Roman" panose="02020603050405020304" pitchFamily="18" charset="0"/>
                <a:cs typeface="Times New Roman" panose="02020603050405020304" pitchFamily="18" charset="0"/>
              </a:rPr>
              <a:t>Behavioral data:</a:t>
            </a:r>
            <a:r>
              <a:rPr lang="en-US" dirty="0">
                <a:latin typeface="Times New Roman" panose="02020603050405020304" pitchFamily="18" charset="0"/>
                <a:cs typeface="Times New Roman" panose="02020603050405020304" pitchFamily="18" charset="0"/>
              </a:rPr>
              <a:t> such as spending and consumption habits, product/service usage, and desired benefits.</a:t>
            </a:r>
          </a:p>
          <a:p>
            <a:pPr algn="just"/>
            <a:endParaRPr lang="en-US"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10C07D16-479F-824C-82D4-1D6358F4B05C}"/>
              </a:ext>
            </a:extLst>
          </p:cNvPr>
          <p:cNvSpPr>
            <a:spLocks noGrp="1"/>
          </p:cNvSpPr>
          <p:nvPr>
            <p:ph type="title"/>
          </p:nvPr>
        </p:nvSpPr>
        <p:spPr>
          <a:xfrm>
            <a:off x="628650" y="225083"/>
            <a:ext cx="7886700" cy="1204148"/>
          </a:xfrm>
        </p:spPr>
        <p:txBody>
          <a:bodyPr>
            <a:normAutofit/>
          </a:bodyPr>
          <a:lstStyle/>
          <a:p>
            <a:r>
              <a:rPr lang="en-US" dirty="0"/>
              <a:t>COMMON WAYS (Cont.):</a:t>
            </a:r>
          </a:p>
        </p:txBody>
      </p:sp>
      <p:sp>
        <p:nvSpPr>
          <p:cNvPr id="4" name="TextBox 3">
            <a:extLst>
              <a:ext uri="{FF2B5EF4-FFF2-40B4-BE49-F238E27FC236}">
                <a16:creationId xmlns:a16="http://schemas.microsoft.com/office/drawing/2014/main" id="{2BC9F864-8BB3-43BB-ACEC-78658DE9FF83}"/>
              </a:ext>
            </a:extLst>
          </p:cNvPr>
          <p:cNvSpPr txBox="1"/>
          <p:nvPr/>
        </p:nvSpPr>
        <p:spPr>
          <a:xfrm>
            <a:off x="8574352" y="6216570"/>
            <a:ext cx="340158" cy="461665"/>
          </a:xfrm>
          <a:prstGeom prst="rect">
            <a:avLst/>
          </a:prstGeom>
          <a:noFill/>
        </p:spPr>
        <p:txBody>
          <a:bodyPr wrap="none" rtlCol="0">
            <a:spAutoFit/>
          </a:bodyPr>
          <a:lstStyle/>
          <a:p>
            <a:r>
              <a:rPr lang="en-US" sz="2400" b="1" dirty="0">
                <a:solidFill>
                  <a:schemeClr val="accent4"/>
                </a:solidFill>
              </a:rPr>
              <a:t>3</a:t>
            </a:r>
          </a:p>
        </p:txBody>
      </p:sp>
    </p:spTree>
    <p:extLst>
      <p:ext uri="{BB962C8B-B14F-4D97-AF65-F5344CB8AC3E}">
        <p14:creationId xmlns:p14="http://schemas.microsoft.com/office/powerpoint/2010/main" val="1045309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8B7C51-7390-45D0-9F79-721658C1F0D3}"/>
              </a:ext>
            </a:extLst>
          </p:cNvPr>
          <p:cNvSpPr>
            <a:spLocks noGrp="1"/>
          </p:cNvSpPr>
          <p:nvPr>
            <p:ph idx="1"/>
          </p:nvPr>
        </p:nvSpPr>
        <p:spPr>
          <a:xfrm>
            <a:off x="628650" y="1690689"/>
            <a:ext cx="7886700" cy="4333591"/>
          </a:xfrm>
        </p:spPr>
        <p:txBody>
          <a:bodyPr>
            <a:noAutofit/>
          </a:bodyPr>
          <a:lstStyle/>
          <a:p>
            <a:r>
              <a:rPr lang="en-US" dirty="0">
                <a:latin typeface="Times New Roman" panose="02020603050405020304" pitchFamily="18" charset="0"/>
                <a:cs typeface="Times New Roman" panose="02020603050405020304" pitchFamily="18" charset="0"/>
              </a:rPr>
              <a:t>Determine appropriate product pricing.</a:t>
            </a:r>
          </a:p>
          <a:p>
            <a:r>
              <a:rPr lang="en-US" dirty="0">
                <a:latin typeface="Times New Roman" panose="02020603050405020304" pitchFamily="18" charset="0"/>
                <a:cs typeface="Times New Roman" panose="02020603050405020304" pitchFamily="18" charset="0"/>
              </a:rPr>
              <a:t>Develop customized marketing campaigns.</a:t>
            </a:r>
          </a:p>
          <a:p>
            <a:r>
              <a:rPr lang="en-US" dirty="0">
                <a:latin typeface="Times New Roman" panose="02020603050405020304" pitchFamily="18" charset="0"/>
                <a:cs typeface="Times New Roman" panose="02020603050405020304" pitchFamily="18" charset="0"/>
              </a:rPr>
              <a:t>Design an optimal distribution strategy.</a:t>
            </a:r>
          </a:p>
          <a:p>
            <a:r>
              <a:rPr lang="en-US" dirty="0">
                <a:latin typeface="Times New Roman" panose="02020603050405020304" pitchFamily="18" charset="0"/>
                <a:cs typeface="Times New Roman" panose="02020603050405020304" pitchFamily="18" charset="0"/>
              </a:rPr>
              <a:t>Choose specific product features for deployment.</a:t>
            </a:r>
          </a:p>
          <a:p>
            <a:r>
              <a:rPr lang="en-US" dirty="0">
                <a:latin typeface="Times New Roman" panose="02020603050405020304" pitchFamily="18" charset="0"/>
                <a:cs typeface="Times New Roman" panose="02020603050405020304" pitchFamily="18" charset="0"/>
              </a:rPr>
              <a:t>Prioritize new product development efforts.</a:t>
            </a:r>
          </a:p>
          <a:p>
            <a:endParaRPr lang="en-US"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31C4D1C4-396F-4AEC-BD42-3A33AA9BFF0B}"/>
              </a:ext>
            </a:extLst>
          </p:cNvPr>
          <p:cNvSpPr>
            <a:spLocks noGrp="1"/>
          </p:cNvSpPr>
          <p:nvPr>
            <p:ph type="title"/>
          </p:nvPr>
        </p:nvSpPr>
        <p:spPr>
          <a:xfrm>
            <a:off x="628650" y="140678"/>
            <a:ext cx="7886700" cy="1550012"/>
          </a:xfrm>
        </p:spPr>
        <p:txBody>
          <a:bodyPr/>
          <a:lstStyle/>
          <a:p>
            <a:r>
              <a:rPr lang="en-US" dirty="0"/>
              <a:t>ADVANTAGES OF CUSTOMER SEGMENTATION:</a:t>
            </a:r>
          </a:p>
        </p:txBody>
      </p:sp>
      <p:sp>
        <p:nvSpPr>
          <p:cNvPr id="4" name="TextBox 3">
            <a:extLst>
              <a:ext uri="{FF2B5EF4-FFF2-40B4-BE49-F238E27FC236}">
                <a16:creationId xmlns:a16="http://schemas.microsoft.com/office/drawing/2014/main" id="{70CC6DEB-A0EC-4462-8021-C55BCDECA3F1}"/>
              </a:ext>
            </a:extLst>
          </p:cNvPr>
          <p:cNvSpPr txBox="1"/>
          <p:nvPr/>
        </p:nvSpPr>
        <p:spPr>
          <a:xfrm>
            <a:off x="8613233" y="6274190"/>
            <a:ext cx="530767" cy="461665"/>
          </a:xfrm>
          <a:prstGeom prst="rect">
            <a:avLst/>
          </a:prstGeom>
          <a:noFill/>
        </p:spPr>
        <p:txBody>
          <a:bodyPr wrap="square" rtlCol="0">
            <a:spAutoFit/>
          </a:bodyPr>
          <a:lstStyle/>
          <a:p>
            <a:r>
              <a:rPr lang="en-US" sz="2400" b="1" dirty="0">
                <a:solidFill>
                  <a:schemeClr val="accent4"/>
                </a:solidFill>
              </a:rPr>
              <a:t>4</a:t>
            </a:r>
          </a:p>
        </p:txBody>
      </p:sp>
    </p:spTree>
    <p:extLst>
      <p:ext uri="{BB962C8B-B14F-4D97-AF65-F5344CB8AC3E}">
        <p14:creationId xmlns:p14="http://schemas.microsoft.com/office/powerpoint/2010/main" val="1005401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9EEAE2-8F9A-A543-966A-C56206B5E3CE}"/>
              </a:ext>
            </a:extLst>
          </p:cNvPr>
          <p:cNvSpPr>
            <a:spLocks noGrp="1"/>
          </p:cNvSpPr>
          <p:nvPr>
            <p:ph idx="1"/>
          </p:nvPr>
        </p:nvSpPr>
        <p:spPr>
          <a:xfrm>
            <a:off x="628650" y="1406769"/>
            <a:ext cx="7886700" cy="4262512"/>
          </a:xfrm>
        </p:spPr>
        <p:txBody>
          <a:bodyPr>
            <a:noAutofit/>
          </a:bodyPr>
          <a:lstStyle/>
          <a:p>
            <a:r>
              <a:rPr lang="en-US" dirty="0">
                <a:latin typeface="Times New Roman" panose="02020603050405020304" pitchFamily="18" charset="0"/>
                <a:cs typeface="Times New Roman" panose="02020603050405020304" pitchFamily="18" charset="0"/>
              </a:rPr>
              <a:t>You are owing a supermarket mall and through membership cards, you have some basic data about your customers like Customer ID, age, annual income and spending score. </a:t>
            </a:r>
          </a:p>
          <a:p>
            <a:r>
              <a:rPr lang="en-US" dirty="0">
                <a:latin typeface="Times New Roman" panose="02020603050405020304" pitchFamily="18" charset="0"/>
                <a:cs typeface="Times New Roman" panose="02020603050405020304" pitchFamily="18" charset="0"/>
              </a:rPr>
              <a:t>You want to understand the customers like who are the target customers so that the sense can be given to marketing team and plan the strategy accordingly.</a:t>
            </a:r>
          </a:p>
        </p:txBody>
      </p:sp>
      <p:sp>
        <p:nvSpPr>
          <p:cNvPr id="3" name="Title 2">
            <a:extLst>
              <a:ext uri="{FF2B5EF4-FFF2-40B4-BE49-F238E27FC236}">
                <a16:creationId xmlns:a16="http://schemas.microsoft.com/office/drawing/2014/main" id="{10C07D16-479F-824C-82D4-1D6358F4B05C}"/>
              </a:ext>
            </a:extLst>
          </p:cNvPr>
          <p:cNvSpPr>
            <a:spLocks noGrp="1"/>
          </p:cNvSpPr>
          <p:nvPr>
            <p:ph type="title"/>
          </p:nvPr>
        </p:nvSpPr>
        <p:spPr>
          <a:xfrm>
            <a:off x="628650" y="196948"/>
            <a:ext cx="7886700" cy="1209821"/>
          </a:xfrm>
        </p:spPr>
        <p:txBody>
          <a:bodyPr/>
          <a:lstStyle/>
          <a:p>
            <a:r>
              <a:rPr lang="en-US" dirty="0"/>
              <a:t>THE CHALLENGE:</a:t>
            </a:r>
          </a:p>
        </p:txBody>
      </p:sp>
      <p:sp>
        <p:nvSpPr>
          <p:cNvPr id="4" name="TextBox 3">
            <a:extLst>
              <a:ext uri="{FF2B5EF4-FFF2-40B4-BE49-F238E27FC236}">
                <a16:creationId xmlns:a16="http://schemas.microsoft.com/office/drawing/2014/main" id="{69158E12-8AC8-4688-B4EB-E804AD84DE1D}"/>
              </a:ext>
            </a:extLst>
          </p:cNvPr>
          <p:cNvSpPr txBox="1"/>
          <p:nvPr/>
        </p:nvSpPr>
        <p:spPr>
          <a:xfrm>
            <a:off x="8574352" y="6302261"/>
            <a:ext cx="340158" cy="461665"/>
          </a:xfrm>
          <a:prstGeom prst="rect">
            <a:avLst/>
          </a:prstGeom>
          <a:noFill/>
        </p:spPr>
        <p:txBody>
          <a:bodyPr wrap="none" rtlCol="0">
            <a:spAutoFit/>
          </a:bodyPr>
          <a:lstStyle/>
          <a:p>
            <a:r>
              <a:rPr lang="en-US" sz="2400" b="1" dirty="0">
                <a:solidFill>
                  <a:schemeClr val="accent4"/>
                </a:solidFill>
              </a:rPr>
              <a:t>5</a:t>
            </a:r>
          </a:p>
        </p:txBody>
      </p:sp>
      <p:sp>
        <p:nvSpPr>
          <p:cNvPr id="8" name="Rectangle 7">
            <a:extLst>
              <a:ext uri="{FF2B5EF4-FFF2-40B4-BE49-F238E27FC236}">
                <a16:creationId xmlns:a16="http://schemas.microsoft.com/office/drawing/2014/main" id="{3F62F875-C294-452B-AE43-435318BAAFBB}"/>
              </a:ext>
            </a:extLst>
          </p:cNvPr>
          <p:cNvSpPr/>
          <p:nvPr/>
        </p:nvSpPr>
        <p:spPr>
          <a:xfrm flipH="1">
            <a:off x="5968683" y="3059430"/>
            <a:ext cx="263305" cy="369570"/>
          </a:xfrm>
          <a:prstGeom prst="rect">
            <a:avLst/>
          </a:prstGeom>
          <a:ln>
            <a:noFill/>
          </a:ln>
        </p:spPr>
        <p:txBody>
          <a:bodyPr vert="horz" lIns="0" tIns="0" rIns="0" bIns="0" rtlCol="0">
            <a:noAutofit/>
          </a:bodyPr>
          <a:lstStyle/>
          <a:p>
            <a:pPr marL="0" marR="0">
              <a:lnSpc>
                <a:spcPct val="107000"/>
              </a:lnSpc>
              <a:spcBef>
                <a:spcPts val="0"/>
              </a:spcBef>
              <a:spcAft>
                <a:spcPts val="800"/>
              </a:spcAft>
            </a:pPr>
            <a:endParaRPr lang="en-US" sz="11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855541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8022DD-E219-4EB0-9E26-35D457B372FC}"/>
              </a:ext>
            </a:extLst>
          </p:cNvPr>
          <p:cNvSpPr>
            <a:spLocks noGrp="1"/>
          </p:cNvSpPr>
          <p:nvPr>
            <p:ph idx="1"/>
          </p:nvPr>
        </p:nvSpPr>
        <p:spPr>
          <a:xfrm>
            <a:off x="628650" y="1617785"/>
            <a:ext cx="7886700" cy="4022296"/>
          </a:xfrm>
        </p:spPr>
        <p:txBody>
          <a:bodyPr>
            <a:normAutofit/>
          </a:bodyPr>
          <a:lstStyle/>
          <a:p>
            <a:pPr marL="514350" indent="-514350">
              <a:buFont typeface="+mj-lt"/>
              <a:buAutoNum type="arabicPeriod"/>
            </a:pPr>
            <a:r>
              <a:rPr lang="en-US" dirty="0">
                <a:latin typeface="Times New Roman" panose="02020603050405020304" pitchFamily="18" charset="0"/>
                <a:cs typeface="Times New Roman" panose="02020603050405020304" pitchFamily="18" charset="0"/>
              </a:rPr>
              <a:t>Specify number of clusters </a:t>
            </a:r>
            <a:r>
              <a:rPr lang="en-US" i="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Initialize centroids by first shuffling the dataset and then randomly selecting </a:t>
            </a:r>
            <a:r>
              <a:rPr lang="en-US" i="1" dirty="0">
                <a:latin typeface="Times New Roman" panose="02020603050405020304" pitchFamily="18" charset="0"/>
                <a:cs typeface="Times New Roman" panose="02020603050405020304" pitchFamily="18" charset="0"/>
              </a:rPr>
              <a:t>K </a:t>
            </a:r>
            <a:r>
              <a:rPr lang="en-US" dirty="0">
                <a:latin typeface="Times New Roman" panose="02020603050405020304" pitchFamily="18" charset="0"/>
                <a:cs typeface="Times New Roman" panose="02020603050405020304" pitchFamily="18" charset="0"/>
              </a:rPr>
              <a:t>data points for the centroids without replacement.</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Keep iterating until there is no change to the centroids. </a:t>
            </a:r>
            <a:r>
              <a:rPr lang="en-US" dirty="0" err="1">
                <a:latin typeface="Times New Roman" panose="02020603050405020304" pitchFamily="18" charset="0"/>
                <a:cs typeface="Times New Roman" panose="02020603050405020304" pitchFamily="18" charset="0"/>
              </a:rPr>
              <a:t>i.e</a:t>
            </a:r>
            <a:r>
              <a:rPr lang="en-US" dirty="0">
                <a:latin typeface="Times New Roman" panose="02020603050405020304" pitchFamily="18" charset="0"/>
                <a:cs typeface="Times New Roman" panose="02020603050405020304" pitchFamily="18" charset="0"/>
              </a:rPr>
              <a:t> assignment of data points to clusters isn’t changing.</a:t>
            </a:r>
          </a:p>
          <a:p>
            <a:endParaRPr lang="en-US"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19280FEF-7ADF-49CE-BEBA-F7B346ECC9E4}"/>
              </a:ext>
            </a:extLst>
          </p:cNvPr>
          <p:cNvSpPr>
            <a:spLocks noGrp="1"/>
          </p:cNvSpPr>
          <p:nvPr>
            <p:ph type="title"/>
          </p:nvPr>
        </p:nvSpPr>
        <p:spPr>
          <a:xfrm>
            <a:off x="628650" y="365127"/>
            <a:ext cx="7886700" cy="1111982"/>
          </a:xfrm>
        </p:spPr>
        <p:txBody>
          <a:bodyPr>
            <a:normAutofit fontScale="90000"/>
          </a:bodyPr>
          <a:lstStyle/>
          <a:p>
            <a:r>
              <a:rPr lang="en-US" dirty="0"/>
              <a:t>K- MEANS CLUSTERING ALGORITHM:</a:t>
            </a:r>
          </a:p>
        </p:txBody>
      </p:sp>
      <p:sp>
        <p:nvSpPr>
          <p:cNvPr id="4" name="TextBox 3">
            <a:extLst>
              <a:ext uri="{FF2B5EF4-FFF2-40B4-BE49-F238E27FC236}">
                <a16:creationId xmlns:a16="http://schemas.microsoft.com/office/drawing/2014/main" id="{65C1A4F8-C167-4FD0-A63C-8E0257B985DE}"/>
              </a:ext>
            </a:extLst>
          </p:cNvPr>
          <p:cNvSpPr txBox="1"/>
          <p:nvPr/>
        </p:nvSpPr>
        <p:spPr>
          <a:xfrm>
            <a:off x="8574352" y="6302261"/>
            <a:ext cx="340158" cy="461665"/>
          </a:xfrm>
          <a:prstGeom prst="rect">
            <a:avLst/>
          </a:prstGeom>
          <a:noFill/>
        </p:spPr>
        <p:txBody>
          <a:bodyPr wrap="none" rtlCol="0">
            <a:spAutoFit/>
          </a:bodyPr>
          <a:lstStyle/>
          <a:p>
            <a:r>
              <a:rPr lang="en-US" sz="2400" b="1" dirty="0">
                <a:solidFill>
                  <a:schemeClr val="accent4"/>
                </a:solidFill>
              </a:rPr>
              <a:t>6</a:t>
            </a:r>
          </a:p>
        </p:txBody>
      </p:sp>
    </p:spTree>
    <p:extLst>
      <p:ext uri="{BB962C8B-B14F-4D97-AF65-F5344CB8AC3E}">
        <p14:creationId xmlns:p14="http://schemas.microsoft.com/office/powerpoint/2010/main" val="2704114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41C94512-3C9F-442B-B63F-F20D58CB04E5}"/>
              </a:ext>
            </a:extLst>
          </p:cNvPr>
          <p:cNvPicPr>
            <a:picLocks noGrp="1" noChangeAspect="1"/>
          </p:cNvPicPr>
          <p:nvPr>
            <p:ph idx="1"/>
          </p:nvPr>
        </p:nvPicPr>
        <p:blipFill>
          <a:blip r:embed="rId2"/>
          <a:stretch>
            <a:fillRect/>
          </a:stretch>
        </p:blipFill>
        <p:spPr>
          <a:xfrm>
            <a:off x="1477108" y="1368425"/>
            <a:ext cx="5894363" cy="4127500"/>
          </a:xfrm>
          <a:prstGeom prst="rect">
            <a:avLst/>
          </a:prstGeom>
        </p:spPr>
      </p:pic>
      <p:sp>
        <p:nvSpPr>
          <p:cNvPr id="3" name="Title 2">
            <a:extLst>
              <a:ext uri="{FF2B5EF4-FFF2-40B4-BE49-F238E27FC236}">
                <a16:creationId xmlns:a16="http://schemas.microsoft.com/office/drawing/2014/main" id="{10C07D16-479F-824C-82D4-1D6358F4B05C}"/>
              </a:ext>
            </a:extLst>
          </p:cNvPr>
          <p:cNvSpPr>
            <a:spLocks noGrp="1"/>
          </p:cNvSpPr>
          <p:nvPr>
            <p:ph type="title"/>
          </p:nvPr>
        </p:nvSpPr>
        <p:spPr>
          <a:xfrm>
            <a:off x="628650" y="365127"/>
            <a:ext cx="7886700" cy="1002632"/>
          </a:xfrm>
        </p:spPr>
        <p:txBody>
          <a:bodyPr>
            <a:normAutofit fontScale="90000"/>
          </a:bodyPr>
          <a:lstStyle/>
          <a:p>
            <a:r>
              <a:rPr lang="en-US" dirty="0"/>
              <a:t>K- MEANS CLUSTERING ALGORITHM(Cont.):</a:t>
            </a:r>
          </a:p>
        </p:txBody>
      </p:sp>
      <p:sp>
        <p:nvSpPr>
          <p:cNvPr id="4" name="TextBox 3">
            <a:extLst>
              <a:ext uri="{FF2B5EF4-FFF2-40B4-BE49-F238E27FC236}">
                <a16:creationId xmlns:a16="http://schemas.microsoft.com/office/drawing/2014/main" id="{14158664-DAA2-4E13-BDF5-D3CD013CD9A8}"/>
              </a:ext>
            </a:extLst>
          </p:cNvPr>
          <p:cNvSpPr txBox="1"/>
          <p:nvPr/>
        </p:nvSpPr>
        <p:spPr>
          <a:xfrm>
            <a:off x="8574352" y="6302261"/>
            <a:ext cx="340158" cy="461665"/>
          </a:xfrm>
          <a:prstGeom prst="rect">
            <a:avLst/>
          </a:prstGeom>
          <a:noFill/>
        </p:spPr>
        <p:txBody>
          <a:bodyPr wrap="none" rtlCol="0">
            <a:spAutoFit/>
          </a:bodyPr>
          <a:lstStyle/>
          <a:p>
            <a:r>
              <a:rPr lang="en-US" sz="2400" b="1" dirty="0">
                <a:solidFill>
                  <a:schemeClr val="accent4"/>
                </a:solidFill>
              </a:rPr>
              <a:t>7</a:t>
            </a:r>
          </a:p>
        </p:txBody>
      </p:sp>
    </p:spTree>
    <p:extLst>
      <p:ext uri="{BB962C8B-B14F-4D97-AF65-F5344CB8AC3E}">
        <p14:creationId xmlns:p14="http://schemas.microsoft.com/office/powerpoint/2010/main" val="4094384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5A3841-FEB3-4AF8-A249-EEECDBE61BC2}"/>
              </a:ext>
            </a:extLst>
          </p:cNvPr>
          <p:cNvSpPr>
            <a:spLocks noGrp="1"/>
          </p:cNvSpPr>
          <p:nvPr>
            <p:ph idx="1"/>
          </p:nvPr>
        </p:nvSpPr>
        <p:spPr>
          <a:xfrm>
            <a:off x="628650" y="1448973"/>
            <a:ext cx="7886700" cy="4458749"/>
          </a:xfrm>
        </p:spPr>
        <p:txBody>
          <a:bodyPr>
            <a:noAutofit/>
          </a:bodyPr>
          <a:lstStyle/>
          <a:p>
            <a:r>
              <a:rPr lang="en-US" dirty="0">
                <a:latin typeface="Times New Roman" panose="02020603050405020304" pitchFamily="18" charset="0"/>
                <a:cs typeface="Times New Roman" panose="02020603050405020304" pitchFamily="18" charset="0"/>
              </a:rPr>
              <a:t>We have taken data of customers visiting the mall, details about customers annual income and spending expenditures.</a:t>
            </a:r>
          </a:p>
          <a:p>
            <a:r>
              <a:rPr lang="en-US" dirty="0">
                <a:latin typeface="Times New Roman" panose="02020603050405020304" pitchFamily="18" charset="0"/>
                <a:cs typeface="Times New Roman" panose="02020603050405020304" pitchFamily="18" charset="0"/>
              </a:rPr>
              <a:t>We have simulated different graphs which helps us to visualize the data.</a:t>
            </a:r>
          </a:p>
          <a:p>
            <a:r>
              <a:rPr lang="en-US" dirty="0">
                <a:latin typeface="Times New Roman" panose="02020603050405020304" pitchFamily="18" charset="0"/>
                <a:cs typeface="Times New Roman" panose="02020603050405020304" pitchFamily="18" charset="0"/>
              </a:rPr>
              <a:t>The data used in our project is for the Mall Customer Segmentation Data.</a:t>
            </a:r>
          </a:p>
          <a:p>
            <a:r>
              <a:rPr lang="en-US" dirty="0">
                <a:latin typeface="Times New Roman" panose="02020603050405020304" pitchFamily="18" charset="0"/>
                <a:cs typeface="Times New Roman" panose="02020603050405020304" pitchFamily="18" charset="0"/>
              </a:rPr>
              <a:t>The code is used in Python and the software used is PyCharm.</a:t>
            </a:r>
          </a:p>
        </p:txBody>
      </p:sp>
      <p:sp>
        <p:nvSpPr>
          <p:cNvPr id="3" name="Title 2">
            <a:extLst>
              <a:ext uri="{FF2B5EF4-FFF2-40B4-BE49-F238E27FC236}">
                <a16:creationId xmlns:a16="http://schemas.microsoft.com/office/drawing/2014/main" id="{DC7A1D6E-3E71-4644-AE96-0FF523A7BBFD}"/>
              </a:ext>
            </a:extLst>
          </p:cNvPr>
          <p:cNvSpPr>
            <a:spLocks noGrp="1"/>
          </p:cNvSpPr>
          <p:nvPr>
            <p:ph type="title"/>
          </p:nvPr>
        </p:nvSpPr>
        <p:spPr/>
        <p:txBody>
          <a:bodyPr/>
          <a:lstStyle/>
          <a:p>
            <a:r>
              <a:rPr lang="en-US" dirty="0"/>
              <a:t>DATA:</a:t>
            </a:r>
          </a:p>
        </p:txBody>
      </p:sp>
      <p:sp>
        <p:nvSpPr>
          <p:cNvPr id="4" name="TextBox 3">
            <a:extLst>
              <a:ext uri="{FF2B5EF4-FFF2-40B4-BE49-F238E27FC236}">
                <a16:creationId xmlns:a16="http://schemas.microsoft.com/office/drawing/2014/main" id="{6971EAA4-00B8-4416-BCCF-3C863E17AEAD}"/>
              </a:ext>
            </a:extLst>
          </p:cNvPr>
          <p:cNvSpPr txBox="1"/>
          <p:nvPr/>
        </p:nvSpPr>
        <p:spPr>
          <a:xfrm>
            <a:off x="8574351" y="6274515"/>
            <a:ext cx="330497" cy="461665"/>
          </a:xfrm>
          <a:prstGeom prst="rect">
            <a:avLst/>
          </a:prstGeom>
          <a:noFill/>
        </p:spPr>
        <p:txBody>
          <a:bodyPr wrap="square" rtlCol="0">
            <a:spAutoFit/>
          </a:bodyPr>
          <a:lstStyle/>
          <a:p>
            <a:r>
              <a:rPr lang="en-US" sz="2400" b="1" dirty="0">
                <a:solidFill>
                  <a:schemeClr val="accent4"/>
                </a:solidFill>
              </a:rPr>
              <a:t>8</a:t>
            </a:r>
          </a:p>
        </p:txBody>
      </p:sp>
    </p:spTree>
    <p:extLst>
      <p:ext uri="{BB962C8B-B14F-4D97-AF65-F5344CB8AC3E}">
        <p14:creationId xmlns:p14="http://schemas.microsoft.com/office/powerpoint/2010/main" val="1134958957"/>
      </p:ext>
    </p:extLst>
  </p:cSld>
  <p:clrMapOvr>
    <a:masterClrMapping/>
  </p:clrMapOvr>
</p:sld>
</file>

<file path=ppt/theme/theme1.xml><?xml version="1.0" encoding="utf-8"?>
<a:theme xmlns:a="http://schemas.openxmlformats.org/drawingml/2006/main" name="Office Theme">
  <a:themeElements>
    <a:clrScheme name="NMSU_PPT">
      <a:dk1>
        <a:srgbClr val="000000"/>
      </a:dk1>
      <a:lt1>
        <a:srgbClr val="FEFFFF"/>
      </a:lt1>
      <a:dk2>
        <a:srgbClr val="8C0B41"/>
      </a:dk2>
      <a:lt2>
        <a:srgbClr val="E7E6E6"/>
      </a:lt2>
      <a:accent1>
        <a:srgbClr val="A7BABE"/>
      </a:accent1>
      <a:accent2>
        <a:srgbClr val="CFC7BD"/>
      </a:accent2>
      <a:accent3>
        <a:srgbClr val="A5A5A5"/>
      </a:accent3>
      <a:accent4>
        <a:srgbClr val="FEFFFF"/>
      </a:accent4>
      <a:accent5>
        <a:srgbClr val="5B9BD5"/>
      </a:accent5>
      <a:accent6>
        <a:srgbClr val="8C0B41"/>
      </a:accent6>
      <a:hlink>
        <a:srgbClr val="50B9F2"/>
      </a:hlink>
      <a:folHlink>
        <a:srgbClr val="6D6E7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7259</TotalTime>
  <Words>954</Words>
  <Application>Microsoft Office PowerPoint</Application>
  <PresentationFormat>On-screen Show (4:3)</PresentationFormat>
  <Paragraphs>137</Paragraphs>
  <Slides>32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Tahoma</vt:lpstr>
      <vt:lpstr>Times New Roman</vt:lpstr>
      <vt:lpstr>Office Theme</vt:lpstr>
      <vt:lpstr>CUSTOMER SEGMENTATION USING K-MEANS CLUSTERING</vt:lpstr>
      <vt:lpstr>MEANING:</vt:lpstr>
      <vt:lpstr>COMMON WAYS:</vt:lpstr>
      <vt:lpstr>COMMON WAYS (Cont.):</vt:lpstr>
      <vt:lpstr>ADVANTAGES OF CUSTOMER SEGMENTATION:</vt:lpstr>
      <vt:lpstr>THE CHALLENGE:</vt:lpstr>
      <vt:lpstr>K- MEANS CLUSTERING ALGORITHM:</vt:lpstr>
      <vt:lpstr>K- MEANS CLUSTERING ALGORITHM(Cont.):</vt:lpstr>
      <vt:lpstr>DATA:</vt:lpstr>
      <vt:lpstr>ENVIRONMENT AND TOOLS:</vt:lpstr>
      <vt:lpstr>STEPS:</vt:lpstr>
      <vt:lpstr>PLOTS:</vt:lpstr>
      <vt:lpstr>PLOTS (Cont.):</vt:lpstr>
      <vt:lpstr>PLOTS (Cont.):</vt:lpstr>
      <vt:lpstr>PLOTS (Cont.):</vt:lpstr>
      <vt:lpstr>PLOTS (Cont.):</vt:lpstr>
      <vt:lpstr>PLOTS (Cont.):</vt:lpstr>
      <vt:lpstr>PLOTS (Cont.):</vt:lpstr>
      <vt:lpstr>PLOTS (Cont.):</vt:lpstr>
      <vt:lpstr>PLOTS (Cont.):</vt:lpstr>
      <vt:lpstr>PLOTS (Cont.):</vt:lpstr>
      <vt:lpstr>PLOTS (Cont.):</vt:lpstr>
      <vt:lpstr>PLOTS (Cont.):</vt:lpstr>
      <vt:lpstr>PLOTS (Cont.):</vt:lpstr>
      <vt:lpstr>THE ELBOW METHOD:</vt:lpstr>
      <vt:lpstr>THE ELBOW METHOD (Cont.):</vt:lpstr>
      <vt:lpstr>THE ELBOW METHOD (Cont.):</vt:lpstr>
      <vt:lpstr>RESULTS:</vt:lpstr>
      <vt:lpstr>CONCLUSIONS:</vt:lpstr>
      <vt:lpstr>Useful Python Packages:</vt:lpstr>
      <vt:lpstr>Flow chart:</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 </cp:lastModifiedBy>
  <cp:revision>349</cp:revision>
  <dcterms:created xsi:type="dcterms:W3CDTF">2018-08-21T18:49:40Z</dcterms:created>
  <dcterms:modified xsi:type="dcterms:W3CDTF">2020-11-28T02:36:57Z</dcterms:modified>
</cp:coreProperties>
</file>